
<file path=[Content_Types].xml><?xml version="1.0" encoding="utf-8"?>
<Types xmlns="http://schemas.openxmlformats.org/package/2006/content-types">
  <Default Extension="xml" ContentType="application/xml"/>
  <Default Extension="jpeg" ContentType="image/jpeg"/>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309" r:id="rId3"/>
    <p:sldId id="308" r:id="rId4"/>
    <p:sldId id="307" r:id="rId5"/>
    <p:sldId id="310" r:id="rId6"/>
    <p:sldId id="311" r:id="rId7"/>
    <p:sldId id="265" r:id="rId8"/>
    <p:sldId id="257" r:id="rId9"/>
    <p:sldId id="312" r:id="rId10"/>
    <p:sldId id="313" r:id="rId11"/>
    <p:sldId id="258" r:id="rId12"/>
    <p:sldId id="259" r:id="rId13"/>
    <p:sldId id="260" r:id="rId14"/>
    <p:sldId id="261" r:id="rId15"/>
    <p:sldId id="262" r:id="rId16"/>
    <p:sldId id="263" r:id="rId17"/>
    <p:sldId id="264" r:id="rId18"/>
    <p:sldId id="293" r:id="rId19"/>
    <p:sldId id="294" r:id="rId20"/>
    <p:sldId id="295" r:id="rId21"/>
    <p:sldId id="291" r:id="rId22"/>
    <p:sldId id="292" r:id="rId23"/>
    <p:sldId id="268" r:id="rId24"/>
    <p:sldId id="267" r:id="rId25"/>
    <p:sldId id="270" r:id="rId26"/>
    <p:sldId id="274" r:id="rId27"/>
    <p:sldId id="271" r:id="rId28"/>
    <p:sldId id="272" r:id="rId29"/>
    <p:sldId id="273" r:id="rId30"/>
    <p:sldId id="296" r:id="rId31"/>
    <p:sldId id="269" r:id="rId32"/>
    <p:sldId id="278" r:id="rId33"/>
    <p:sldId id="275" r:id="rId34"/>
    <p:sldId id="297" r:id="rId35"/>
    <p:sldId id="298" r:id="rId36"/>
    <p:sldId id="299" r:id="rId37"/>
    <p:sldId id="300" r:id="rId38"/>
    <p:sldId id="301" r:id="rId39"/>
    <p:sldId id="302" r:id="rId40"/>
    <p:sldId id="303" r:id="rId41"/>
    <p:sldId id="304" r:id="rId42"/>
    <p:sldId id="305" r:id="rId43"/>
    <p:sldId id="306" r:id="rId44"/>
    <p:sldId id="289" r:id="rId45"/>
    <p:sldId id="277"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DC8FBBA-8970-AE41-B305-59E82BDE6B12}">
          <p14:sldIdLst>
            <p14:sldId id="256"/>
            <p14:sldId id="309"/>
            <p14:sldId id="308"/>
            <p14:sldId id="307"/>
            <p14:sldId id="310"/>
            <p14:sldId id="311"/>
            <p14:sldId id="265"/>
            <p14:sldId id="257"/>
            <p14:sldId id="312"/>
            <p14:sldId id="313"/>
            <p14:sldId id="258"/>
            <p14:sldId id="259"/>
            <p14:sldId id="260"/>
            <p14:sldId id="261"/>
            <p14:sldId id="262"/>
            <p14:sldId id="263"/>
            <p14:sldId id="264"/>
            <p14:sldId id="293"/>
            <p14:sldId id="294"/>
            <p14:sldId id="295"/>
            <p14:sldId id="291"/>
            <p14:sldId id="292"/>
            <p14:sldId id="268"/>
            <p14:sldId id="267"/>
            <p14:sldId id="270"/>
            <p14:sldId id="274"/>
            <p14:sldId id="271"/>
            <p14:sldId id="272"/>
            <p14:sldId id="273"/>
            <p14:sldId id="296"/>
            <p14:sldId id="269"/>
            <p14:sldId id="278"/>
            <p14:sldId id="275"/>
            <p14:sldId id="297"/>
            <p14:sldId id="298"/>
            <p14:sldId id="299"/>
            <p14:sldId id="300"/>
            <p14:sldId id="301"/>
            <p14:sldId id="302"/>
            <p14:sldId id="303"/>
            <p14:sldId id="304"/>
            <p14:sldId id="305"/>
            <p14:sldId id="306"/>
            <p14:sldId id="289"/>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Objects="1">
      <p:cViewPr>
        <p:scale>
          <a:sx n="95" d="100"/>
          <a:sy n="95" d="100"/>
        </p:scale>
        <p:origin x="-192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presProps" Target="presProps.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printerSettings" Target="printerSettings/printerSettings1.bin"/><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viewProps" Target="view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theme" Target="theme/theme1.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tableStyles" Target="tableStyle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10/23/12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10/23/12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D4BA7-013F-B841-9F66-A0925010BBCF}" type="slidenum">
              <a:rPr lang="en-US"/>
              <a:pPr/>
              <a:t>12</a:t>
            </a:fld>
            <a:endParaRPr lang="en-US"/>
          </a:p>
        </p:txBody>
      </p:sp>
      <p:sp>
        <p:nvSpPr>
          <p:cNvPr id="3717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171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spcBef>
                <a:spcPct val="0"/>
              </a:spcBef>
            </a:pPr>
            <a:r>
              <a:rPr lang="en-US"/>
              <a:t>It provides a means of describing data with its natural structure only--that is, without superimposing any additional structure for machine representation purposes. Accordingly, it provides a basis for a high level data language which will yield maximal independence between programs on the one hand and machine representation on the other.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1531CB-882A-E34A-A169-290F3991B671}" type="slidenum">
              <a:rPr lang="en-US"/>
              <a:pPr/>
              <a:t>15</a:t>
            </a:fld>
            <a:endParaRPr lang="en-US"/>
          </a:p>
        </p:txBody>
      </p:sp>
      <p:sp>
        <p:nvSpPr>
          <p:cNvPr id="3758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58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It turns out that you can express a wide variety of computations using only a handful of operators.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color is a different plan for the same basic query, varying</a:t>
            </a:r>
            <a:r>
              <a:rPr lang="en-US" baseline="0"/>
              <a:t> only in the selectivity of the predicates</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22</a:t>
            </a:fld>
            <a:endParaRPr lang="en-US"/>
          </a:p>
        </p:txBody>
      </p:sp>
    </p:spTree>
    <p:extLst>
      <p:ext uri="{BB962C8B-B14F-4D97-AF65-F5344CB8AC3E}">
        <p14:creationId xmlns:p14="http://schemas.microsoft.com/office/powerpoint/2010/main" val="28939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of English descriptions</a:t>
            </a:r>
          </a:p>
        </p:txBody>
      </p:sp>
      <p:sp>
        <p:nvSpPr>
          <p:cNvPr id="4" name="Slide Number Placeholder 3"/>
          <p:cNvSpPr>
            <a:spLocks noGrp="1"/>
          </p:cNvSpPr>
          <p:nvPr>
            <p:ph type="sldNum" sz="quarter" idx="10"/>
          </p:nvPr>
        </p:nvSpPr>
        <p:spPr/>
        <p:txBody>
          <a:bodyPr/>
          <a:lstStyle/>
          <a:p>
            <a:fld id="{1B2C4DC8-0FA3-3C40-B18F-539AC78115EF}" type="slidenum">
              <a:rPr lang="en-US" smtClean="0"/>
              <a:t>36</a:t>
            </a:fld>
            <a:endParaRPr lang="en-US"/>
          </a:p>
        </p:txBody>
      </p:sp>
    </p:spTree>
    <p:extLst>
      <p:ext uri="{BB962C8B-B14F-4D97-AF65-F5344CB8AC3E}">
        <p14:creationId xmlns:p14="http://schemas.microsoft.com/office/powerpoint/2010/main" val="22895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files can be</a:t>
            </a:r>
            <a:r>
              <a:rPr lang="en-US" baseline="0" dirty="0" smtClean="0"/>
              <a:t> uploaded as is, and we make an attempt to automatically infer the appropriate schema based on a type analysis of the values and a variety of heuristics.</a:t>
            </a:r>
          </a:p>
          <a:p>
            <a:endParaRPr lang="en-US" baseline="0" dirty="0" smtClean="0"/>
          </a:p>
        </p:txBody>
      </p:sp>
      <p:sp>
        <p:nvSpPr>
          <p:cNvPr id="4" name="Slide Number Placeholder 3"/>
          <p:cNvSpPr>
            <a:spLocks noGrp="1"/>
          </p:cNvSpPr>
          <p:nvPr>
            <p:ph type="sldNum" sz="quarter" idx="10"/>
          </p:nvPr>
        </p:nvSpPr>
        <p:spPr/>
        <p:txBody>
          <a:bodyPr/>
          <a:lstStyle/>
          <a:p>
            <a:fld id="{1B2C4DC8-0FA3-3C40-B18F-539AC78115EF}" type="slidenum">
              <a:rPr lang="en-US" smtClean="0"/>
              <a:t>39</a:t>
            </a:fld>
            <a:endParaRPr lang="en-US"/>
          </a:p>
        </p:txBody>
      </p:sp>
    </p:spTree>
    <p:extLst>
      <p:ext uri="{BB962C8B-B14F-4D97-AF65-F5344CB8AC3E}">
        <p14:creationId xmlns:p14="http://schemas.microsoft.com/office/powerpoint/2010/main" val="160143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goal is to be inclusive rather than exclusive: accept everything, then clean it up with queries and views.</a:t>
            </a:r>
          </a:p>
          <a:p>
            <a:endParaRPr lang="en-US" baseline="0" dirty="0" smtClean="0"/>
          </a:p>
          <a:p>
            <a:r>
              <a:rPr lang="en-US" baseline="0" dirty="0" smtClean="0"/>
              <a:t>so we can tolerate irregular number  of columns, mixed-type columns, missing column names.</a:t>
            </a:r>
          </a:p>
          <a:p>
            <a:endParaRPr lang="en-US" baseline="0" dirty="0" smtClean="0"/>
          </a:p>
          <a:p>
            <a:r>
              <a:rPr lang="en-US" baseline="0" dirty="0" smtClean="0"/>
              <a:t>There is a lot more to do here.  Kathleen Fisher’s work on </a:t>
            </a:r>
            <a:r>
              <a:rPr lang="en-US" baseline="0" dirty="0" err="1" smtClean="0"/>
              <a:t>LearnPADS</a:t>
            </a:r>
            <a:r>
              <a:rPr lang="en-US" baseline="0" dirty="0" smtClean="0"/>
              <a:t> provides a great mechanism for automatically inferring the structure of ad hoc data formats – Very promising for us.</a:t>
            </a:r>
          </a:p>
          <a:p>
            <a:endParaRPr lang="en-US" baseline="0" dirty="0" smtClean="0"/>
          </a:p>
          <a:p>
            <a:r>
              <a:rPr lang="en-US" baseline="0" dirty="0" smtClean="0"/>
              <a:t>Jeff </a:t>
            </a:r>
            <a:r>
              <a:rPr lang="en-US" baseline="0" dirty="0" err="1" smtClean="0"/>
              <a:t>Heer’s</a:t>
            </a:r>
            <a:r>
              <a:rPr lang="en-US" baseline="0" dirty="0" smtClean="0"/>
              <a:t> and Joe </a:t>
            </a:r>
            <a:r>
              <a:rPr lang="en-US" baseline="0" dirty="0" err="1" smtClean="0"/>
              <a:t>Hellerstein’s</a:t>
            </a:r>
            <a:r>
              <a:rPr lang="en-US" baseline="0" dirty="0" smtClean="0"/>
              <a:t> work on Data Wrangler is relevant, as is Google Refine.</a:t>
            </a:r>
          </a:p>
          <a:p>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40</a:t>
            </a:fld>
            <a:endParaRPr lang="en-US"/>
          </a:p>
        </p:txBody>
      </p:sp>
    </p:spTree>
    <p:extLst>
      <p:ext uri="{BB962C8B-B14F-4D97-AF65-F5344CB8AC3E}">
        <p14:creationId xmlns:p14="http://schemas.microsoft.com/office/powerpoint/2010/main" val="273448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uploaded table is associated</a:t>
            </a:r>
            <a:r>
              <a:rPr lang="en-US" baseline="0" dirty="0" smtClean="0"/>
              <a:t> with a trivial view.  You can modify this view to do some basic cleanup, and in fact that is typically the first step we are seeing people perform.</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41</a:t>
            </a:fld>
            <a:endParaRPr lang="en-US"/>
          </a:p>
        </p:txBody>
      </p:sp>
    </p:spTree>
    <p:extLst>
      <p:ext uri="{BB962C8B-B14F-4D97-AF65-F5344CB8AC3E}">
        <p14:creationId xmlns:p14="http://schemas.microsoft.com/office/powerpoint/2010/main" val="86983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a:t>
            </a:r>
            <a:r>
              <a:rPr lang="en-US" baseline="0" dirty="0" smtClean="0"/>
              <a:t> of features you can imagine here – anything you can do with a </a:t>
            </a:r>
            <a:r>
              <a:rPr lang="en-US" baseline="0" dirty="0" err="1" smtClean="0"/>
              <a:t>youtube</a:t>
            </a:r>
            <a:r>
              <a:rPr lang="en-US" baseline="0" dirty="0" smtClean="0"/>
              <a:t> video, you should be able to do with a query: share it, rate it, “more like this”, recommendations,  </a:t>
            </a:r>
          </a:p>
          <a:p>
            <a:endParaRPr lang="en-US" baseline="0" dirty="0" smtClean="0"/>
          </a:p>
          <a:p>
            <a:r>
              <a:rPr lang="en-US" baseline="0" dirty="0" smtClean="0"/>
              <a:t>We are exploring some of these.</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42</a:t>
            </a:fld>
            <a:endParaRPr lang="en-US"/>
          </a:p>
        </p:txBody>
      </p:sp>
    </p:spTree>
    <p:extLst>
      <p:ext uri="{BB962C8B-B14F-4D97-AF65-F5344CB8AC3E}">
        <p14:creationId xmlns:p14="http://schemas.microsoft.com/office/powerpoint/2010/main" val="395758418"/>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10/23/12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10/23/12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10/23/12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10/23/12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10/23/12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10/23/12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10/23/12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10/23/12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10/23/12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10/23/12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10/23/12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image" Target="../media/image20.png"/><Relationship Id="rId5" Type="http://schemas.openxmlformats.org/officeDocument/2006/relationships/image" Target="../media/image21.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6"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6" Type="http://schemas.openxmlformats.org/officeDocument/2006/relationships/image" Target="../media/image31.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6"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6"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Overview: Relational Abstractions</a:t>
            </a:r>
          </a:p>
        </p:txBody>
      </p:sp>
      <p:sp>
        <p:nvSpPr>
          <p:cNvPr id="2" name="Date Placeholder 1"/>
          <p:cNvSpPr>
            <a:spLocks noGrp="1"/>
          </p:cNvSpPr>
          <p:nvPr>
            <p:ph type="dt" sz="half" idx="10"/>
          </p:nvPr>
        </p:nvSpPr>
        <p:spPr/>
        <p:txBody>
          <a:bodyPr/>
          <a:lstStyle/>
          <a:p>
            <a:fld id="{608AF7C1-51AA-C340-BDB5-84CB8580F8E0}" type="datetime1">
              <a:rPr lang="en-US" smtClean="0"/>
              <a:t>10/23/12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Roadmap</a:t>
            </a:r>
          </a:p>
        </p:txBody>
      </p:sp>
      <p:sp>
        <p:nvSpPr>
          <p:cNvPr id="3" name="Content Placeholder 2"/>
          <p:cNvSpPr>
            <a:spLocks noGrp="1"/>
          </p:cNvSpPr>
          <p:nvPr>
            <p:ph idx="1"/>
          </p:nvPr>
        </p:nvSpPr>
        <p:spPr/>
        <p:txBody>
          <a:bodyPr/>
          <a:lstStyle/>
          <a:p>
            <a:r>
              <a:rPr lang="en-US"/>
              <a:t>Bonus slides from last lecture</a:t>
            </a:r>
          </a:p>
          <a:p>
            <a:r>
              <a:rPr lang="en-US"/>
              <a:t>Relational Algebra and query evaluation</a:t>
            </a:r>
          </a:p>
          <a:p>
            <a:r>
              <a:rPr lang="en-US"/>
              <a:t>In-Database Analytics</a:t>
            </a:r>
          </a:p>
          <a:p>
            <a:r>
              <a:rPr lang="en-US"/>
              <a:t>Demo</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10</a:t>
            </a:fld>
            <a:endParaRPr lang="en-US"/>
          </a:p>
        </p:txBody>
      </p:sp>
    </p:spTree>
    <p:extLst>
      <p:ext uri="{BB962C8B-B14F-4D97-AF65-F5344CB8AC3E}">
        <p14:creationId xmlns:p14="http://schemas.microsoft.com/office/powerpoint/2010/main" val="348726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pic>
        <p:nvPicPr>
          <p:cNvPr id="7" name="Picture 6"/>
          <p:cNvPicPr>
            <a:picLocks noChangeAspect="1"/>
          </p:cNvPicPr>
          <p:nvPr/>
        </p:nvPicPr>
        <p:blipFill>
          <a:blip r:embed="rId2"/>
          <a:stretch>
            <a:fillRect/>
          </a:stretch>
        </p:blipFill>
        <p:spPr>
          <a:xfrm>
            <a:off x="1192046" y="304800"/>
            <a:ext cx="7342354" cy="6438900"/>
          </a:xfrm>
          <a:prstGeom prst="rect">
            <a:avLst/>
          </a:prstGeom>
        </p:spPr>
      </p:pic>
    </p:spTree>
    <p:extLst>
      <p:ext uri="{BB962C8B-B14F-4D97-AF65-F5344CB8AC3E}">
        <p14:creationId xmlns:p14="http://schemas.microsoft.com/office/powerpoint/2010/main" val="3356460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015CEF9D-6C08-734C-8D65-BC070E1CACBE}" type="datetime1">
              <a:rPr lang="en-US"/>
              <a:pPr/>
              <a:t>10/23/12</a:t>
            </a:fld>
            <a:endParaRPr lang="en-US"/>
          </a:p>
        </p:txBody>
      </p:sp>
      <p:sp>
        <p:nvSpPr>
          <p:cNvPr id="8" name="Footer Placeholder 4"/>
          <p:cNvSpPr>
            <a:spLocks noGrp="1"/>
          </p:cNvSpPr>
          <p:nvPr>
            <p:ph type="ftr" sz="quarter" idx="11"/>
          </p:nvPr>
        </p:nvSpPr>
        <p:spPr/>
        <p:txBody>
          <a:bodyPr/>
          <a:lstStyle/>
          <a:p>
            <a:r>
              <a:rPr lang="en-US"/>
              <a:t>Bill Howe, eScience Institute</a:t>
            </a:r>
          </a:p>
        </p:txBody>
      </p:sp>
      <p:sp>
        <p:nvSpPr>
          <p:cNvPr id="9" name="Slide Number Placeholder 5"/>
          <p:cNvSpPr>
            <a:spLocks noGrp="1"/>
          </p:cNvSpPr>
          <p:nvPr>
            <p:ph type="sldNum" sz="quarter" idx="12"/>
          </p:nvPr>
        </p:nvSpPr>
        <p:spPr/>
        <p:txBody>
          <a:bodyPr/>
          <a:lstStyle/>
          <a:p>
            <a:fld id="{3F6E12DB-A5A8-E142-B69F-B59A9AE9B26A}" type="slidenum">
              <a:rPr lang="en-US"/>
              <a:pPr/>
              <a:t>12</a:t>
            </a:fld>
            <a:endParaRPr lang="en-US"/>
          </a:p>
        </p:txBody>
      </p:sp>
      <p:sp>
        <p:nvSpPr>
          <p:cNvPr id="370690" name="Text Box 2"/>
          <p:cNvSpPr txBox="1">
            <a:spLocks noChangeArrowheads="1"/>
          </p:cNvSpPr>
          <p:nvPr/>
        </p:nvSpPr>
        <p:spPr bwMode="auto">
          <a:xfrm>
            <a:off x="381000" y="1406525"/>
            <a:ext cx="8512175"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atin typeface="Arial" charset="0"/>
              </a:rPr>
              <a:t>Pre-Relational: if your data changed, your application broke.</a:t>
            </a:r>
          </a:p>
          <a:p>
            <a:pPr eaLnBrk="1" hangingPunct="1">
              <a:spcBef>
                <a:spcPct val="50000"/>
              </a:spcBef>
            </a:pPr>
            <a:r>
              <a:rPr lang="en-US">
                <a:latin typeface="Arial" charset="0"/>
              </a:rPr>
              <a:t>Early RDBMS were buggy and slow (and often reviled), but required only 5% of the application code.</a:t>
            </a:r>
          </a:p>
        </p:txBody>
      </p:sp>
      <p:sp>
        <p:nvSpPr>
          <p:cNvPr id="370691" name="Rectangle 3"/>
          <p:cNvSpPr>
            <a:spLocks noChangeArrowheads="1"/>
          </p:cNvSpPr>
          <p:nvPr/>
        </p:nvSpPr>
        <p:spPr bwMode="auto">
          <a:xfrm>
            <a:off x="782638" y="3041650"/>
            <a:ext cx="7810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ja-JP" altLang="en-US" sz="2000" i="1">
                <a:latin typeface="Arial"/>
              </a:rPr>
              <a:t>“</a:t>
            </a:r>
            <a:r>
              <a:rPr lang="en-US" sz="2000" i="1">
                <a:latin typeface="Arial" charset="0"/>
              </a:rPr>
              <a:t>Activities of users at terminals and most application programs </a:t>
            </a:r>
            <a:r>
              <a:rPr lang="en-US" sz="2000" i="1">
                <a:solidFill>
                  <a:srgbClr val="D10002"/>
                </a:solidFill>
                <a:latin typeface="Arial" charset="0"/>
              </a:rPr>
              <a:t>should remain unaffected when the internal representation of data is changed</a:t>
            </a:r>
            <a:r>
              <a:rPr lang="en-US" sz="2000" i="1">
                <a:latin typeface="Arial" charset="0"/>
              </a:rPr>
              <a:t> and even when some aspects of the external representation are changed.</a:t>
            </a:r>
            <a:r>
              <a:rPr lang="ja-JP" altLang="en-US" sz="2000" i="1">
                <a:latin typeface="Arial"/>
              </a:rPr>
              <a:t>”</a:t>
            </a:r>
            <a:endParaRPr lang="en-US" sz="2000" i="1">
              <a:latin typeface="Arial" charset="0"/>
            </a:endParaRPr>
          </a:p>
        </p:txBody>
      </p:sp>
      <p:sp>
        <p:nvSpPr>
          <p:cNvPr id="370692" name="Rectangle 4"/>
          <p:cNvSpPr>
            <a:spLocks noChangeArrowheads="1"/>
          </p:cNvSpPr>
          <p:nvPr/>
        </p:nvSpPr>
        <p:spPr bwMode="auto">
          <a:xfrm>
            <a:off x="850900" y="4913313"/>
            <a:ext cx="75739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000" b="1">
                <a:solidFill>
                  <a:schemeClr val="hlink"/>
                </a:solidFill>
                <a:latin typeface="Arial" charset="0"/>
              </a:rPr>
              <a:t>Key Ideas:</a:t>
            </a:r>
            <a:r>
              <a:rPr lang="en-US" sz="2000">
                <a:latin typeface="Arial" charset="0"/>
              </a:rPr>
              <a:t> Programs that manipulate tabular data exhibit an </a:t>
            </a:r>
            <a:r>
              <a:rPr lang="en-US" sz="2000" u="sng">
                <a:solidFill>
                  <a:srgbClr val="D10002"/>
                </a:solidFill>
                <a:latin typeface="Arial" charset="0"/>
              </a:rPr>
              <a:t>algebraic structure</a:t>
            </a:r>
            <a:r>
              <a:rPr lang="en-US" sz="2000">
                <a:latin typeface="Arial" charset="0"/>
              </a:rPr>
              <a:t> allowing reasoning and manipulation independently of physical data representation</a:t>
            </a:r>
          </a:p>
        </p:txBody>
      </p:sp>
      <p:sp>
        <p:nvSpPr>
          <p:cNvPr id="370693" name="Rectangle 5"/>
          <p:cNvSpPr>
            <a:spLocks noGrp="1" noChangeArrowheads="1"/>
          </p:cNvSpPr>
          <p:nvPr>
            <p:ph type="title"/>
          </p:nvPr>
        </p:nvSpPr>
        <p:spPr/>
        <p:txBody>
          <a:bodyPr/>
          <a:lstStyle/>
          <a:p>
            <a:r>
              <a:rPr lang="en-US"/>
              <a:t>Relational Database History</a:t>
            </a:r>
          </a:p>
        </p:txBody>
      </p:sp>
      <p:sp>
        <p:nvSpPr>
          <p:cNvPr id="370694" name="Rectangle 6"/>
          <p:cNvSpPr>
            <a:spLocks noChangeArrowheads="1"/>
          </p:cNvSpPr>
          <p:nvPr/>
        </p:nvSpPr>
        <p:spPr bwMode="auto">
          <a:xfrm>
            <a:off x="4267200" y="4025900"/>
            <a:ext cx="166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000" i="1">
                <a:latin typeface="Arial" charset="0"/>
              </a:rPr>
              <a:t>-- Codd 1979</a:t>
            </a:r>
          </a:p>
        </p:txBody>
      </p:sp>
    </p:spTree>
    <p:extLst>
      <p:ext uri="{BB962C8B-B14F-4D97-AF65-F5344CB8AC3E}">
        <p14:creationId xmlns:p14="http://schemas.microsoft.com/office/powerpoint/2010/main" val="1362422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0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Date Placeholder 3"/>
          <p:cNvSpPr>
            <a:spLocks noGrp="1"/>
          </p:cNvSpPr>
          <p:nvPr>
            <p:ph type="dt" sz="half" idx="10"/>
          </p:nvPr>
        </p:nvSpPr>
        <p:spPr/>
        <p:txBody>
          <a:bodyPr/>
          <a:lstStyle/>
          <a:p>
            <a:fld id="{3EDF34DE-7E34-A043-81BA-510956E5C600}" type="datetime1">
              <a:rPr lang="en-US"/>
              <a:pPr/>
              <a:t>10/23/12</a:t>
            </a:fld>
            <a:endParaRPr lang="en-US"/>
          </a:p>
        </p:txBody>
      </p:sp>
      <p:sp>
        <p:nvSpPr>
          <p:cNvPr id="54" name="Footer Placeholder 4"/>
          <p:cNvSpPr>
            <a:spLocks noGrp="1"/>
          </p:cNvSpPr>
          <p:nvPr>
            <p:ph type="ftr" sz="quarter" idx="11"/>
          </p:nvPr>
        </p:nvSpPr>
        <p:spPr/>
        <p:txBody>
          <a:bodyPr/>
          <a:lstStyle/>
          <a:p>
            <a:r>
              <a:rPr lang="en-US"/>
              <a:t>Bill Howe, eScience Institute</a:t>
            </a:r>
          </a:p>
        </p:txBody>
      </p:sp>
      <p:sp>
        <p:nvSpPr>
          <p:cNvPr id="55" name="Slide Number Placeholder 5"/>
          <p:cNvSpPr>
            <a:spLocks noGrp="1"/>
          </p:cNvSpPr>
          <p:nvPr>
            <p:ph type="sldNum" sz="quarter" idx="12"/>
          </p:nvPr>
        </p:nvSpPr>
        <p:spPr/>
        <p:txBody>
          <a:bodyPr/>
          <a:lstStyle/>
          <a:p>
            <a:fld id="{AC8E5D5F-24CD-E044-8068-760674C509B2}" type="slidenum">
              <a:rPr lang="en-US"/>
              <a:pPr/>
              <a:t>13</a:t>
            </a:fld>
            <a:endParaRPr lang="en-US"/>
          </a:p>
        </p:txBody>
      </p:sp>
      <p:sp>
        <p:nvSpPr>
          <p:cNvPr id="372738" name="Rectangle 2"/>
          <p:cNvSpPr>
            <a:spLocks noGrp="1" noChangeArrowheads="1"/>
          </p:cNvSpPr>
          <p:nvPr>
            <p:ph type="title"/>
          </p:nvPr>
        </p:nvSpPr>
        <p:spPr/>
        <p:txBody>
          <a:bodyPr/>
          <a:lstStyle/>
          <a:p>
            <a:r>
              <a:rPr lang="en-US"/>
              <a:t>Key Idea: Data Independence</a:t>
            </a:r>
          </a:p>
        </p:txBody>
      </p:sp>
      <p:sp>
        <p:nvSpPr>
          <p:cNvPr id="372739" name="AutoShape 3"/>
          <p:cNvSpPr>
            <a:spLocks noChangeArrowheads="1"/>
          </p:cNvSpPr>
          <p:nvPr/>
        </p:nvSpPr>
        <p:spPr bwMode="auto">
          <a:xfrm>
            <a:off x="927100" y="5027613"/>
            <a:ext cx="1184275" cy="914400"/>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72740" name="Group 4"/>
          <p:cNvGrpSpPr>
            <a:grpSpLocks/>
          </p:cNvGrpSpPr>
          <p:nvPr/>
        </p:nvGrpSpPr>
        <p:grpSpPr bwMode="auto">
          <a:xfrm>
            <a:off x="1125538" y="5381625"/>
            <a:ext cx="833437" cy="407988"/>
            <a:chOff x="483" y="991"/>
            <a:chExt cx="726" cy="434"/>
          </a:xfrm>
        </p:grpSpPr>
        <p:sp>
          <p:nvSpPr>
            <p:cNvPr id="372741" name="Oval 5"/>
            <p:cNvSpPr>
              <a:spLocks noChangeArrowheads="1"/>
            </p:cNvSpPr>
            <p:nvPr/>
          </p:nvSpPr>
          <p:spPr bwMode="auto">
            <a:xfrm>
              <a:off x="483" y="1026"/>
              <a:ext cx="221" cy="17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2" name="Oval 6"/>
            <p:cNvSpPr>
              <a:spLocks noChangeArrowheads="1"/>
            </p:cNvSpPr>
            <p:nvPr/>
          </p:nvSpPr>
          <p:spPr bwMode="auto">
            <a:xfrm>
              <a:off x="766" y="1275"/>
              <a:ext cx="195" cy="1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3" name="Oval 7"/>
            <p:cNvSpPr>
              <a:spLocks noChangeArrowheads="1"/>
            </p:cNvSpPr>
            <p:nvPr/>
          </p:nvSpPr>
          <p:spPr bwMode="auto">
            <a:xfrm>
              <a:off x="970" y="991"/>
              <a:ext cx="239" cy="19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372744" name="AutoShape 8"/>
            <p:cNvCxnSpPr>
              <a:cxnSpLocks noChangeShapeType="1"/>
              <a:stCxn id="372742" idx="7"/>
              <a:endCxn id="372743" idx="3"/>
            </p:cNvCxnSpPr>
            <p:nvPr/>
          </p:nvCxnSpPr>
          <p:spPr bwMode="auto">
            <a:xfrm flipV="1">
              <a:off x="932" y="1157"/>
              <a:ext cx="73" cy="1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2745" name="AutoShape 9"/>
            <p:cNvCxnSpPr>
              <a:cxnSpLocks noChangeShapeType="1"/>
              <a:stCxn id="372742" idx="1"/>
              <a:endCxn id="372741" idx="5"/>
            </p:cNvCxnSpPr>
            <p:nvPr/>
          </p:nvCxnSpPr>
          <p:spPr bwMode="auto">
            <a:xfrm flipH="1" flipV="1">
              <a:off x="672" y="1177"/>
              <a:ext cx="123" cy="1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2746" name="AutoShape 10"/>
            <p:cNvCxnSpPr>
              <a:cxnSpLocks noChangeShapeType="1"/>
              <a:stCxn id="372741" idx="6"/>
              <a:endCxn id="372743" idx="2"/>
            </p:cNvCxnSpPr>
            <p:nvPr/>
          </p:nvCxnSpPr>
          <p:spPr bwMode="auto">
            <a:xfrm flipV="1">
              <a:off x="704" y="1089"/>
              <a:ext cx="266" cy="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72747" name="Rectangle 11"/>
          <p:cNvSpPr>
            <a:spLocks noChangeArrowheads="1"/>
          </p:cNvSpPr>
          <p:nvPr/>
        </p:nvSpPr>
        <p:spPr bwMode="auto">
          <a:xfrm>
            <a:off x="327025" y="3354388"/>
            <a:ext cx="892175" cy="6492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8" name="Rectangle 12"/>
          <p:cNvSpPr>
            <a:spLocks noChangeArrowheads="1"/>
          </p:cNvSpPr>
          <p:nvPr/>
        </p:nvSpPr>
        <p:spPr bwMode="auto">
          <a:xfrm>
            <a:off x="327025" y="3341688"/>
            <a:ext cx="900113" cy="2047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9" name="Line 13"/>
          <p:cNvSpPr>
            <a:spLocks noChangeShapeType="1"/>
          </p:cNvSpPr>
          <p:nvPr/>
        </p:nvSpPr>
        <p:spPr bwMode="auto">
          <a:xfrm>
            <a:off x="334963" y="3546475"/>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0" name="Line 14"/>
          <p:cNvSpPr>
            <a:spLocks noChangeShapeType="1"/>
          </p:cNvSpPr>
          <p:nvPr/>
        </p:nvSpPr>
        <p:spPr bwMode="auto">
          <a:xfrm>
            <a:off x="333375" y="3708400"/>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1" name="Line 15"/>
          <p:cNvSpPr>
            <a:spLocks noChangeShapeType="1"/>
          </p:cNvSpPr>
          <p:nvPr/>
        </p:nvSpPr>
        <p:spPr bwMode="auto">
          <a:xfrm>
            <a:off x="333375" y="3849688"/>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72752" name="Group 16"/>
          <p:cNvGrpSpPr>
            <a:grpSpLocks/>
          </p:cNvGrpSpPr>
          <p:nvPr/>
        </p:nvGrpSpPr>
        <p:grpSpPr bwMode="auto">
          <a:xfrm>
            <a:off x="574675" y="3352800"/>
            <a:ext cx="219075" cy="639763"/>
            <a:chOff x="537" y="1956"/>
            <a:chExt cx="138" cy="501"/>
          </a:xfrm>
        </p:grpSpPr>
        <p:sp>
          <p:nvSpPr>
            <p:cNvPr id="372753" name="Line 17"/>
            <p:cNvSpPr>
              <a:spLocks noChangeShapeType="1"/>
            </p:cNvSpPr>
            <p:nvPr/>
          </p:nvSpPr>
          <p:spPr bwMode="auto">
            <a:xfrm>
              <a:off x="537" y="1957"/>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4" name="Line 18"/>
            <p:cNvSpPr>
              <a:spLocks noChangeShapeType="1"/>
            </p:cNvSpPr>
            <p:nvPr/>
          </p:nvSpPr>
          <p:spPr bwMode="auto">
            <a:xfrm>
              <a:off x="675" y="1956"/>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72755" name="Group 19"/>
          <p:cNvGrpSpPr>
            <a:grpSpLocks/>
          </p:cNvGrpSpPr>
          <p:nvPr/>
        </p:nvGrpSpPr>
        <p:grpSpPr bwMode="auto">
          <a:xfrm>
            <a:off x="1689100" y="3198813"/>
            <a:ext cx="1614488" cy="914400"/>
            <a:chOff x="541" y="1905"/>
            <a:chExt cx="903" cy="567"/>
          </a:xfrm>
        </p:grpSpPr>
        <p:sp>
          <p:nvSpPr>
            <p:cNvPr id="372756" name="Rectangle 20"/>
            <p:cNvSpPr>
              <a:spLocks noChangeArrowheads="1"/>
            </p:cNvSpPr>
            <p:nvPr/>
          </p:nvSpPr>
          <p:spPr bwMode="auto">
            <a:xfrm>
              <a:off x="541" y="1914"/>
              <a:ext cx="895" cy="55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57" name="Rectangle 21"/>
            <p:cNvSpPr>
              <a:spLocks noChangeArrowheads="1"/>
            </p:cNvSpPr>
            <p:nvPr/>
          </p:nvSpPr>
          <p:spPr bwMode="auto">
            <a:xfrm>
              <a:off x="541" y="1905"/>
              <a:ext cx="903"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58" name="Line 22"/>
            <p:cNvSpPr>
              <a:spLocks noChangeShapeType="1"/>
            </p:cNvSpPr>
            <p:nvPr/>
          </p:nvSpPr>
          <p:spPr bwMode="auto">
            <a:xfrm>
              <a:off x="549" y="2047"/>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9" name="Line 23"/>
            <p:cNvSpPr>
              <a:spLocks noChangeShapeType="1"/>
            </p:cNvSpPr>
            <p:nvPr/>
          </p:nvSpPr>
          <p:spPr bwMode="auto">
            <a:xfrm>
              <a:off x="548" y="2160"/>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0" name="Line 24"/>
            <p:cNvSpPr>
              <a:spLocks noChangeShapeType="1"/>
            </p:cNvSpPr>
            <p:nvPr/>
          </p:nvSpPr>
          <p:spPr bwMode="auto">
            <a:xfrm>
              <a:off x="547" y="2258"/>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1" name="Line 25"/>
            <p:cNvSpPr>
              <a:spLocks noChangeShapeType="1"/>
            </p:cNvSpPr>
            <p:nvPr/>
          </p:nvSpPr>
          <p:spPr bwMode="auto">
            <a:xfrm>
              <a:off x="546" y="2371"/>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2" name="Line 26"/>
            <p:cNvSpPr>
              <a:spLocks noChangeShapeType="1"/>
            </p:cNvSpPr>
            <p:nvPr/>
          </p:nvSpPr>
          <p:spPr bwMode="auto">
            <a:xfrm>
              <a:off x="789" y="1914"/>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3" name="Line 27"/>
            <p:cNvSpPr>
              <a:spLocks noChangeShapeType="1"/>
            </p:cNvSpPr>
            <p:nvPr/>
          </p:nvSpPr>
          <p:spPr bwMode="auto">
            <a:xfrm>
              <a:off x="1009" y="1913"/>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4" name="Line 28"/>
            <p:cNvSpPr>
              <a:spLocks noChangeShapeType="1"/>
            </p:cNvSpPr>
            <p:nvPr/>
          </p:nvSpPr>
          <p:spPr bwMode="auto">
            <a:xfrm>
              <a:off x="1158" y="1911"/>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cxnSp>
        <p:nvCxnSpPr>
          <p:cNvPr id="372765" name="AutoShape 29"/>
          <p:cNvCxnSpPr>
            <a:cxnSpLocks noChangeShapeType="1"/>
            <a:stCxn id="372748" idx="3"/>
            <a:endCxn id="372757" idx="1"/>
          </p:cNvCxnSpPr>
          <p:nvPr/>
        </p:nvCxnSpPr>
        <p:spPr bwMode="auto">
          <a:xfrm flipV="1">
            <a:off x="1227138" y="3313113"/>
            <a:ext cx="461962" cy="131762"/>
          </a:xfrm>
          <a:prstGeom prst="bentConnector3">
            <a:avLst>
              <a:gd name="adj1" fmla="val 49829"/>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2766" name="Text Box 30"/>
          <p:cNvSpPr txBox="1">
            <a:spLocks noChangeArrowheads="1"/>
          </p:cNvSpPr>
          <p:nvPr/>
        </p:nvSpPr>
        <p:spPr bwMode="auto">
          <a:xfrm>
            <a:off x="241300" y="4356100"/>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i="1">
                <a:latin typeface="Arial" charset="0"/>
              </a:rPr>
              <a:t>physical data independence</a:t>
            </a:r>
          </a:p>
        </p:txBody>
      </p:sp>
      <p:sp>
        <p:nvSpPr>
          <p:cNvPr id="372767" name="Text Box 31"/>
          <p:cNvSpPr txBox="1">
            <a:spLocks noChangeArrowheads="1"/>
          </p:cNvSpPr>
          <p:nvPr/>
        </p:nvSpPr>
        <p:spPr bwMode="auto">
          <a:xfrm>
            <a:off x="241300" y="2665413"/>
            <a:ext cx="3824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i="1">
                <a:latin typeface="Arial" charset="0"/>
              </a:rPr>
              <a:t>logical data independence</a:t>
            </a:r>
          </a:p>
        </p:txBody>
      </p:sp>
      <p:sp>
        <p:nvSpPr>
          <p:cNvPr id="372768" name="Rectangle 32"/>
          <p:cNvSpPr>
            <a:spLocks noChangeArrowheads="1"/>
          </p:cNvSpPr>
          <p:nvPr/>
        </p:nvSpPr>
        <p:spPr bwMode="auto">
          <a:xfrm>
            <a:off x="927100" y="1231900"/>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69" name="Rectangle 33"/>
          <p:cNvSpPr>
            <a:spLocks noChangeArrowheads="1"/>
          </p:cNvSpPr>
          <p:nvPr/>
        </p:nvSpPr>
        <p:spPr bwMode="auto">
          <a:xfrm>
            <a:off x="927100" y="1217613"/>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70" name="Line 34"/>
          <p:cNvSpPr>
            <a:spLocks noChangeShapeType="1"/>
          </p:cNvSpPr>
          <p:nvPr/>
        </p:nvSpPr>
        <p:spPr bwMode="auto">
          <a:xfrm>
            <a:off x="941388" y="144621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1" name="Line 35"/>
          <p:cNvSpPr>
            <a:spLocks noChangeShapeType="1"/>
          </p:cNvSpPr>
          <p:nvPr/>
        </p:nvSpPr>
        <p:spPr bwMode="auto">
          <a:xfrm>
            <a:off x="939800" y="1628775"/>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2" name="Line 36"/>
          <p:cNvSpPr>
            <a:spLocks noChangeShapeType="1"/>
          </p:cNvSpPr>
          <p:nvPr/>
        </p:nvSpPr>
        <p:spPr bwMode="auto">
          <a:xfrm>
            <a:off x="936625" y="1787525"/>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3" name="Line 37"/>
          <p:cNvSpPr>
            <a:spLocks noChangeShapeType="1"/>
          </p:cNvSpPr>
          <p:nvPr/>
        </p:nvSpPr>
        <p:spPr bwMode="auto">
          <a:xfrm>
            <a:off x="935038" y="1968500"/>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4" name="Line 38"/>
          <p:cNvSpPr>
            <a:spLocks noChangeShapeType="1"/>
          </p:cNvSpPr>
          <p:nvPr/>
        </p:nvSpPr>
        <p:spPr bwMode="auto">
          <a:xfrm>
            <a:off x="1352550" y="12334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5" name="Line 39"/>
          <p:cNvSpPr>
            <a:spLocks noChangeShapeType="1"/>
          </p:cNvSpPr>
          <p:nvPr/>
        </p:nvSpPr>
        <p:spPr bwMode="auto">
          <a:xfrm>
            <a:off x="1728788" y="123190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6" name="Line 40"/>
          <p:cNvSpPr>
            <a:spLocks noChangeShapeType="1"/>
          </p:cNvSpPr>
          <p:nvPr/>
        </p:nvSpPr>
        <p:spPr bwMode="auto">
          <a:xfrm>
            <a:off x="1984375" y="12271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7" name="Line 41"/>
          <p:cNvSpPr>
            <a:spLocks noChangeShapeType="1"/>
          </p:cNvSpPr>
          <p:nvPr/>
        </p:nvSpPr>
        <p:spPr bwMode="auto">
          <a:xfrm>
            <a:off x="933450" y="213518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8" name="Line 42"/>
          <p:cNvSpPr>
            <a:spLocks noChangeShapeType="1"/>
          </p:cNvSpPr>
          <p:nvPr/>
        </p:nvSpPr>
        <p:spPr bwMode="auto">
          <a:xfrm>
            <a:off x="931863" y="2287588"/>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9" name="Line 43"/>
          <p:cNvSpPr>
            <a:spLocks noChangeShapeType="1"/>
          </p:cNvSpPr>
          <p:nvPr/>
        </p:nvSpPr>
        <p:spPr bwMode="auto">
          <a:xfrm>
            <a:off x="2206625" y="122555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80" name="Text Box 44"/>
          <p:cNvSpPr txBox="1">
            <a:spLocks noChangeArrowheads="1"/>
          </p:cNvSpPr>
          <p:nvPr/>
        </p:nvSpPr>
        <p:spPr bwMode="auto">
          <a:xfrm>
            <a:off x="3136900" y="5332413"/>
            <a:ext cx="1066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files and pointers</a:t>
            </a:r>
          </a:p>
        </p:txBody>
      </p:sp>
      <p:sp>
        <p:nvSpPr>
          <p:cNvPr id="372781" name="Text Box 45"/>
          <p:cNvSpPr txBox="1">
            <a:spLocks noChangeArrowheads="1"/>
          </p:cNvSpPr>
          <p:nvPr/>
        </p:nvSpPr>
        <p:spPr bwMode="auto">
          <a:xfrm>
            <a:off x="3213100" y="3503613"/>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relations</a:t>
            </a:r>
          </a:p>
        </p:txBody>
      </p:sp>
      <p:sp>
        <p:nvSpPr>
          <p:cNvPr id="372782" name="Text Box 46"/>
          <p:cNvSpPr txBox="1">
            <a:spLocks noChangeArrowheads="1"/>
          </p:cNvSpPr>
          <p:nvPr/>
        </p:nvSpPr>
        <p:spPr bwMode="auto">
          <a:xfrm>
            <a:off x="3365500" y="152241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views</a:t>
            </a:r>
          </a:p>
        </p:txBody>
      </p:sp>
      <p:sp>
        <p:nvSpPr>
          <p:cNvPr id="372783" name="Line 47"/>
          <p:cNvSpPr>
            <a:spLocks noChangeShapeType="1"/>
          </p:cNvSpPr>
          <p:nvPr/>
        </p:nvSpPr>
        <p:spPr bwMode="auto">
          <a:xfrm>
            <a:off x="4203700" y="1141413"/>
            <a:ext cx="0" cy="518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84" name="Rectangle 48"/>
          <p:cNvSpPr>
            <a:spLocks noChangeArrowheads="1"/>
          </p:cNvSpPr>
          <p:nvPr/>
        </p:nvSpPr>
        <p:spPr bwMode="auto">
          <a:xfrm>
            <a:off x="4348163" y="1273175"/>
            <a:ext cx="419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SELECT * </a:t>
            </a:r>
          </a:p>
          <a:p>
            <a:r>
              <a:rPr lang="en-US" b="1">
                <a:solidFill>
                  <a:srgbClr val="0011CF"/>
                </a:solidFill>
                <a:latin typeface="Courier New" charset="0"/>
              </a:rPr>
              <a:t>  FROM my_sequences </a:t>
            </a:r>
          </a:p>
        </p:txBody>
      </p:sp>
      <p:sp>
        <p:nvSpPr>
          <p:cNvPr id="372785" name="Rectangle 49"/>
          <p:cNvSpPr>
            <a:spLocks noChangeArrowheads="1"/>
          </p:cNvSpPr>
          <p:nvPr/>
        </p:nvSpPr>
        <p:spPr bwMode="auto">
          <a:xfrm>
            <a:off x="4375150" y="2662238"/>
            <a:ext cx="4191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SELECT </a:t>
            </a:r>
            <a:r>
              <a:rPr lang="en-US" b="1">
                <a:solidFill>
                  <a:srgbClr val="FF0000"/>
                </a:solidFill>
                <a:latin typeface="Courier New" charset="0"/>
              </a:rPr>
              <a:t>seq</a:t>
            </a:r>
            <a:r>
              <a:rPr lang="en-US" b="1">
                <a:solidFill>
                  <a:srgbClr val="0011CF"/>
                </a:solidFill>
                <a:latin typeface="Courier New" charset="0"/>
              </a:rPr>
              <a:t>     </a:t>
            </a:r>
          </a:p>
          <a:p>
            <a:r>
              <a:rPr lang="en-US" b="1">
                <a:solidFill>
                  <a:srgbClr val="0011CF"/>
                </a:solidFill>
                <a:latin typeface="Courier New" charset="0"/>
              </a:rPr>
              <a:t>  FROM </a:t>
            </a:r>
            <a:r>
              <a:rPr lang="en-US" b="1">
                <a:solidFill>
                  <a:srgbClr val="FF0000"/>
                </a:solidFill>
                <a:latin typeface="Courier New" charset="0"/>
              </a:rPr>
              <a:t>ncbi_sequences</a:t>
            </a:r>
            <a:endParaRPr lang="en-US" b="1">
              <a:solidFill>
                <a:srgbClr val="0011CF"/>
              </a:solidFill>
              <a:latin typeface="Courier New" charset="0"/>
            </a:endParaRPr>
          </a:p>
          <a:p>
            <a:r>
              <a:rPr lang="en-US" b="1">
                <a:solidFill>
                  <a:srgbClr val="0011CF"/>
                </a:solidFill>
                <a:latin typeface="Courier New" charset="0"/>
              </a:rPr>
              <a:t> WHERE </a:t>
            </a:r>
            <a:r>
              <a:rPr lang="en-US" b="1">
                <a:solidFill>
                  <a:srgbClr val="FF0000"/>
                </a:solidFill>
                <a:latin typeface="Courier New" charset="0"/>
              </a:rPr>
              <a:t>seq</a:t>
            </a:r>
            <a:r>
              <a:rPr lang="en-US" b="1">
                <a:solidFill>
                  <a:srgbClr val="0011CF"/>
                </a:solidFill>
                <a:latin typeface="Courier New" charset="0"/>
              </a:rPr>
              <a:t> = </a:t>
            </a:r>
            <a:r>
              <a:rPr lang="ja-JP" altLang="en-US" b="1">
                <a:solidFill>
                  <a:srgbClr val="0011CF"/>
                </a:solidFill>
                <a:latin typeface="Arial"/>
              </a:rPr>
              <a:t>‘</a:t>
            </a:r>
            <a:r>
              <a:rPr lang="en-US" b="1">
                <a:solidFill>
                  <a:srgbClr val="0011CF"/>
                </a:solidFill>
                <a:latin typeface="Courier New" charset="0"/>
              </a:rPr>
              <a:t>GATTACGATATTA</a:t>
            </a:r>
            <a:r>
              <a:rPr lang="ja-JP" altLang="en-US" b="1">
                <a:solidFill>
                  <a:srgbClr val="0011CF"/>
                </a:solidFill>
                <a:latin typeface="Arial"/>
              </a:rPr>
              <a:t>’</a:t>
            </a:r>
            <a:r>
              <a:rPr lang="en-US" b="1">
                <a:solidFill>
                  <a:srgbClr val="0011CF"/>
                </a:solidFill>
                <a:latin typeface="Courier New" charset="0"/>
              </a:rPr>
              <a:t>;</a:t>
            </a:r>
          </a:p>
        </p:txBody>
      </p:sp>
      <p:sp>
        <p:nvSpPr>
          <p:cNvPr id="372786" name="Rectangle 50"/>
          <p:cNvSpPr>
            <a:spLocks noChangeArrowheads="1"/>
          </p:cNvSpPr>
          <p:nvPr/>
        </p:nvSpPr>
        <p:spPr bwMode="auto">
          <a:xfrm>
            <a:off x="4251325" y="4789488"/>
            <a:ext cx="463708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1">
                <a:solidFill>
                  <a:srgbClr val="0011CF"/>
                </a:solidFill>
                <a:latin typeface="Courier New" charset="0"/>
              </a:rPr>
              <a:t>f = fopen(</a:t>
            </a:r>
            <a:r>
              <a:rPr lang="ja-JP" altLang="en-US" sz="2000" b="1">
                <a:solidFill>
                  <a:srgbClr val="FF0000"/>
                </a:solidFill>
                <a:latin typeface="Arial"/>
              </a:rPr>
              <a:t>‘</a:t>
            </a:r>
            <a:r>
              <a:rPr lang="en-US" sz="2000" b="1">
                <a:solidFill>
                  <a:srgbClr val="FF0000"/>
                </a:solidFill>
                <a:latin typeface="Courier New" charset="0"/>
              </a:rPr>
              <a:t>table_file</a:t>
            </a:r>
            <a:r>
              <a:rPr lang="ja-JP" altLang="en-US" sz="2000" b="1">
                <a:solidFill>
                  <a:srgbClr val="FF0000"/>
                </a:solidFill>
                <a:latin typeface="Arial"/>
              </a:rPr>
              <a:t>’</a:t>
            </a:r>
            <a:r>
              <a:rPr lang="en-US" sz="2000" b="1">
                <a:solidFill>
                  <a:srgbClr val="0011CF"/>
                </a:solidFill>
                <a:latin typeface="Courier New" charset="0"/>
              </a:rPr>
              <a:t>);</a:t>
            </a:r>
          </a:p>
          <a:p>
            <a:r>
              <a:rPr lang="en-US" sz="2000" b="1">
                <a:solidFill>
                  <a:srgbClr val="0011CF"/>
                </a:solidFill>
                <a:latin typeface="Courier New" charset="0"/>
              </a:rPr>
              <a:t>fseek(</a:t>
            </a:r>
            <a:r>
              <a:rPr lang="en-US" sz="2000" b="1">
                <a:solidFill>
                  <a:srgbClr val="FF0000"/>
                </a:solidFill>
                <a:latin typeface="Courier New" charset="0"/>
              </a:rPr>
              <a:t>10030440</a:t>
            </a:r>
            <a:r>
              <a:rPr lang="en-US" sz="2000" b="1">
                <a:solidFill>
                  <a:srgbClr val="0011CF"/>
                </a:solidFill>
                <a:latin typeface="Courier New" charset="0"/>
              </a:rPr>
              <a:t>);</a:t>
            </a:r>
          </a:p>
          <a:p>
            <a:r>
              <a:rPr lang="en-US" sz="2000" b="1">
                <a:solidFill>
                  <a:srgbClr val="0011CF"/>
                </a:solidFill>
                <a:latin typeface="Courier New" charset="0"/>
              </a:rPr>
              <a:t>while (True) {</a:t>
            </a:r>
          </a:p>
          <a:p>
            <a:r>
              <a:rPr lang="en-US" sz="2000" b="1">
                <a:solidFill>
                  <a:srgbClr val="0011CF"/>
                </a:solidFill>
                <a:latin typeface="Courier New" charset="0"/>
              </a:rPr>
              <a:t>  fread(&amp;buf, 1, 8192, f);</a:t>
            </a:r>
          </a:p>
          <a:p>
            <a:r>
              <a:rPr lang="en-US" sz="2000" b="1">
                <a:solidFill>
                  <a:srgbClr val="0011CF"/>
                </a:solidFill>
                <a:latin typeface="Courier New" charset="0"/>
              </a:rPr>
              <a:t>  if (buf == GATTACGATATTA) {</a:t>
            </a:r>
          </a:p>
          <a:p>
            <a:r>
              <a:rPr lang="en-US" sz="2000" b="1">
                <a:solidFill>
                  <a:srgbClr val="0011CF"/>
                </a:solidFill>
                <a:latin typeface="Courier New" charset="0"/>
              </a:rPr>
              <a:t>    . . .</a:t>
            </a:r>
          </a:p>
        </p:txBody>
      </p:sp>
      <p:sp>
        <p:nvSpPr>
          <p:cNvPr id="372787" name="Line 51"/>
          <p:cNvSpPr>
            <a:spLocks noChangeShapeType="1"/>
          </p:cNvSpPr>
          <p:nvPr/>
        </p:nvSpPr>
        <p:spPr bwMode="auto">
          <a:xfrm>
            <a:off x="4360863" y="4529138"/>
            <a:ext cx="4176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88" name="Line 52"/>
          <p:cNvSpPr>
            <a:spLocks noChangeShapeType="1"/>
          </p:cNvSpPr>
          <p:nvPr/>
        </p:nvSpPr>
        <p:spPr bwMode="auto">
          <a:xfrm>
            <a:off x="4313238" y="2446338"/>
            <a:ext cx="4176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6784813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DDBD8BBF-2CDE-6A4C-8078-E2546199F4EE}" type="datetime1">
              <a:rPr lang="en-US"/>
              <a:pPr/>
              <a:t>10/23/12</a:t>
            </a:fld>
            <a:endParaRPr lang="en-US"/>
          </a:p>
        </p:txBody>
      </p:sp>
      <p:sp>
        <p:nvSpPr>
          <p:cNvPr id="7" name="Footer Placeholder 4"/>
          <p:cNvSpPr>
            <a:spLocks noGrp="1"/>
          </p:cNvSpPr>
          <p:nvPr>
            <p:ph type="ftr" sz="quarter" idx="11"/>
          </p:nvPr>
        </p:nvSpPr>
        <p:spPr/>
        <p:txBody>
          <a:bodyPr/>
          <a:lstStyle/>
          <a:p>
            <a:r>
              <a:rPr lang="en-US"/>
              <a:t>Bill Howe, eScience Institute</a:t>
            </a:r>
          </a:p>
        </p:txBody>
      </p:sp>
      <p:sp>
        <p:nvSpPr>
          <p:cNvPr id="8" name="Slide Number Placeholder 5"/>
          <p:cNvSpPr>
            <a:spLocks noGrp="1"/>
          </p:cNvSpPr>
          <p:nvPr>
            <p:ph type="sldNum" sz="quarter" idx="12"/>
          </p:nvPr>
        </p:nvSpPr>
        <p:spPr/>
        <p:txBody>
          <a:bodyPr/>
          <a:lstStyle/>
          <a:p>
            <a:fld id="{98B5766B-B515-F74F-8FF5-41060072A5A4}" type="slidenum">
              <a:rPr lang="en-US"/>
              <a:pPr/>
              <a:t>14</a:t>
            </a:fld>
            <a:endParaRPr lang="en-US"/>
          </a:p>
        </p:txBody>
      </p:sp>
      <p:sp>
        <p:nvSpPr>
          <p:cNvPr id="373762" name="Rectangle 2"/>
          <p:cNvSpPr>
            <a:spLocks noGrp="1" noChangeArrowheads="1"/>
          </p:cNvSpPr>
          <p:nvPr>
            <p:ph type="title"/>
          </p:nvPr>
        </p:nvSpPr>
        <p:spPr/>
        <p:txBody>
          <a:bodyPr/>
          <a:lstStyle/>
          <a:p>
            <a:r>
              <a:rPr lang="en-US"/>
              <a:t>Key Idea: Indexes</a:t>
            </a:r>
          </a:p>
        </p:txBody>
      </p:sp>
      <p:sp>
        <p:nvSpPr>
          <p:cNvPr id="373763" name="Rectangle 3"/>
          <p:cNvSpPr>
            <a:spLocks noGrp="1" noChangeArrowheads="1"/>
          </p:cNvSpPr>
          <p:nvPr>
            <p:ph type="body" idx="1"/>
          </p:nvPr>
        </p:nvSpPr>
        <p:spPr>
          <a:xfrm>
            <a:off x="147638" y="1328738"/>
            <a:ext cx="8769350" cy="4762500"/>
          </a:xfrm>
        </p:spPr>
        <p:txBody>
          <a:bodyPr/>
          <a:lstStyle/>
          <a:p>
            <a:r>
              <a:rPr lang="en-US" sz="2400" dirty="0"/>
              <a:t>Databases are especially, but </a:t>
            </a:r>
            <a:r>
              <a:rPr lang="en-US" sz="2400" dirty="0" smtClean="0"/>
              <a:t>not exclusively</a:t>
            </a:r>
            <a:r>
              <a:rPr lang="en-US" sz="2400" dirty="0"/>
              <a:t>, effective at </a:t>
            </a:r>
            <a:r>
              <a:rPr lang="ja-JP" altLang="en-US" sz="2400" dirty="0">
                <a:latin typeface="Arial"/>
              </a:rPr>
              <a:t>“</a:t>
            </a:r>
            <a:r>
              <a:rPr lang="en-US" sz="2400" dirty="0"/>
              <a:t>Needle in Haystack</a:t>
            </a:r>
            <a:r>
              <a:rPr lang="ja-JP" altLang="en-US" sz="2400" dirty="0">
                <a:latin typeface="Arial"/>
              </a:rPr>
              <a:t>”</a:t>
            </a:r>
            <a:r>
              <a:rPr lang="en-US" sz="2400" dirty="0"/>
              <a:t> problems:</a:t>
            </a:r>
          </a:p>
          <a:p>
            <a:pPr lvl="1"/>
            <a:r>
              <a:rPr lang="en-US" sz="2000" b="1" dirty="0"/>
              <a:t>Extracting small results from big datasets</a:t>
            </a:r>
          </a:p>
          <a:p>
            <a:pPr lvl="1"/>
            <a:r>
              <a:rPr lang="en-US" sz="2000" b="1" dirty="0"/>
              <a:t>Transparently provide </a:t>
            </a:r>
            <a:r>
              <a:rPr lang="ja-JP" altLang="en-US" sz="2000" b="1" dirty="0">
                <a:latin typeface="Arial"/>
              </a:rPr>
              <a:t>“</a:t>
            </a:r>
            <a:r>
              <a:rPr lang="en-US" sz="2000" b="1" dirty="0"/>
              <a:t>old style</a:t>
            </a:r>
            <a:r>
              <a:rPr lang="ja-JP" altLang="en-US" sz="2000" b="1" dirty="0">
                <a:latin typeface="Arial"/>
              </a:rPr>
              <a:t>”</a:t>
            </a:r>
            <a:r>
              <a:rPr lang="en-US" sz="2000" b="1" dirty="0"/>
              <a:t> scalability  </a:t>
            </a:r>
          </a:p>
          <a:p>
            <a:pPr lvl="1"/>
            <a:r>
              <a:rPr lang="en-US" sz="2000" b="1" dirty="0"/>
              <a:t>Your query will </a:t>
            </a:r>
            <a:r>
              <a:rPr lang="en-US" sz="2000" b="1" dirty="0">
                <a:solidFill>
                  <a:srgbClr val="FF0000"/>
                </a:solidFill>
              </a:rPr>
              <a:t>always*</a:t>
            </a:r>
            <a:r>
              <a:rPr lang="en-US" sz="2000" b="1" dirty="0"/>
              <a:t> finish, regardless of dataset size.</a:t>
            </a:r>
          </a:p>
          <a:p>
            <a:pPr lvl="1"/>
            <a:endParaRPr lang="en-US" sz="2000" b="1" dirty="0"/>
          </a:p>
          <a:p>
            <a:pPr lvl="1"/>
            <a:r>
              <a:rPr lang="en-US" sz="2000" b="1" dirty="0"/>
              <a:t>Indexes are </a:t>
            </a:r>
            <a:r>
              <a:rPr lang="en-US" sz="2000" b="1" u="sng" dirty="0"/>
              <a:t>easily built</a:t>
            </a:r>
            <a:r>
              <a:rPr lang="en-US" sz="2000" b="1" dirty="0"/>
              <a:t> and </a:t>
            </a:r>
            <a:r>
              <a:rPr lang="en-US" sz="2000" b="1" u="sng" dirty="0"/>
              <a:t>automatically used</a:t>
            </a:r>
            <a:r>
              <a:rPr lang="en-US" sz="2000" b="1" dirty="0"/>
              <a:t> when appropriate</a:t>
            </a:r>
            <a:endParaRPr lang="en-US" sz="2000" dirty="0"/>
          </a:p>
        </p:txBody>
      </p:sp>
      <p:sp>
        <p:nvSpPr>
          <p:cNvPr id="373764" name="Text Box 4"/>
          <p:cNvSpPr txBox="1">
            <a:spLocks noChangeArrowheads="1"/>
          </p:cNvSpPr>
          <p:nvPr/>
        </p:nvSpPr>
        <p:spPr bwMode="auto">
          <a:xfrm>
            <a:off x="1135063" y="3910013"/>
            <a:ext cx="73183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CREATE INDEX seq_idx ON sequence(seq);</a:t>
            </a:r>
          </a:p>
          <a:p>
            <a:endParaRPr lang="en-US" b="1">
              <a:solidFill>
                <a:srgbClr val="0011CF"/>
              </a:solidFill>
              <a:latin typeface="Courier New" charset="0"/>
            </a:endParaRPr>
          </a:p>
          <a:p>
            <a:r>
              <a:rPr lang="en-US" b="1">
                <a:solidFill>
                  <a:srgbClr val="0011CF"/>
                </a:solidFill>
                <a:latin typeface="Courier New" charset="0"/>
              </a:rPr>
              <a:t>SELECT seq </a:t>
            </a:r>
          </a:p>
          <a:p>
            <a:r>
              <a:rPr lang="en-US" b="1">
                <a:solidFill>
                  <a:srgbClr val="0011CF"/>
                </a:solidFill>
                <a:latin typeface="Courier New" charset="0"/>
              </a:rPr>
              <a:t>  FROM sequence </a:t>
            </a:r>
          </a:p>
          <a:p>
            <a:r>
              <a:rPr lang="en-US" b="1">
                <a:solidFill>
                  <a:srgbClr val="0011CF"/>
                </a:solidFill>
                <a:latin typeface="Courier New" charset="0"/>
              </a:rPr>
              <a:t> WHERE seq = </a:t>
            </a:r>
            <a:r>
              <a:rPr lang="ja-JP" altLang="en-US" b="1">
                <a:solidFill>
                  <a:srgbClr val="0011CF"/>
                </a:solidFill>
                <a:latin typeface="Arial"/>
              </a:rPr>
              <a:t>‘</a:t>
            </a:r>
            <a:r>
              <a:rPr lang="en-US" b="1">
                <a:solidFill>
                  <a:srgbClr val="0011CF"/>
                </a:solidFill>
                <a:latin typeface="Courier New" charset="0"/>
              </a:rPr>
              <a:t>GATTACGATATTA</a:t>
            </a:r>
            <a:r>
              <a:rPr lang="ja-JP" altLang="en-US" b="1">
                <a:solidFill>
                  <a:srgbClr val="0011CF"/>
                </a:solidFill>
                <a:latin typeface="Arial"/>
              </a:rPr>
              <a:t>’</a:t>
            </a:r>
            <a:r>
              <a:rPr lang="en-US" b="1">
                <a:solidFill>
                  <a:srgbClr val="0011CF"/>
                </a:solidFill>
                <a:latin typeface="Courier New" charset="0"/>
              </a:rPr>
              <a:t>;</a:t>
            </a:r>
            <a:endParaRPr lang="en-US" sz="3200" b="1">
              <a:solidFill>
                <a:srgbClr val="0011CF"/>
              </a:solidFill>
              <a:latin typeface="Arial" charset="0"/>
            </a:endParaRPr>
          </a:p>
        </p:txBody>
      </p:sp>
      <p:sp>
        <p:nvSpPr>
          <p:cNvPr id="373765" name="Text Box 5"/>
          <p:cNvSpPr txBox="1">
            <a:spLocks noChangeArrowheads="1"/>
          </p:cNvSpPr>
          <p:nvPr/>
        </p:nvSpPr>
        <p:spPr bwMode="auto">
          <a:xfrm>
            <a:off x="6450013" y="6149975"/>
            <a:ext cx="2005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b="1">
                <a:solidFill>
                  <a:srgbClr val="FF0000"/>
                </a:solidFill>
              </a:rPr>
              <a:t>*almost</a:t>
            </a:r>
          </a:p>
        </p:txBody>
      </p:sp>
    </p:spTree>
    <p:extLst>
      <p:ext uri="{BB962C8B-B14F-4D97-AF65-F5344CB8AC3E}">
        <p14:creationId xmlns:p14="http://schemas.microsoft.com/office/powerpoint/2010/main" val="37680128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a:spLocks noGrp="1"/>
          </p:cNvSpPr>
          <p:nvPr>
            <p:ph type="dt" sz="half" idx="10"/>
          </p:nvPr>
        </p:nvSpPr>
        <p:spPr/>
        <p:txBody>
          <a:bodyPr/>
          <a:lstStyle/>
          <a:p>
            <a:fld id="{DDF8157A-6DA9-344F-8BCF-6A9526E46967}" type="datetime1">
              <a:rPr lang="en-US"/>
              <a:pPr/>
              <a:t>10/23/12</a:t>
            </a:fld>
            <a:endParaRPr lang="en-US"/>
          </a:p>
        </p:txBody>
      </p:sp>
      <p:sp>
        <p:nvSpPr>
          <p:cNvPr id="64" name="Footer Placeholder 4"/>
          <p:cNvSpPr>
            <a:spLocks noGrp="1"/>
          </p:cNvSpPr>
          <p:nvPr>
            <p:ph type="ftr" sz="quarter" idx="11"/>
          </p:nvPr>
        </p:nvSpPr>
        <p:spPr/>
        <p:txBody>
          <a:bodyPr/>
          <a:lstStyle/>
          <a:p>
            <a:r>
              <a:rPr lang="en-US"/>
              <a:t>Bill Howe, eScience Institute</a:t>
            </a:r>
          </a:p>
        </p:txBody>
      </p:sp>
      <p:sp>
        <p:nvSpPr>
          <p:cNvPr id="65" name="Slide Number Placeholder 5"/>
          <p:cNvSpPr>
            <a:spLocks noGrp="1"/>
          </p:cNvSpPr>
          <p:nvPr>
            <p:ph type="sldNum" sz="quarter" idx="12"/>
          </p:nvPr>
        </p:nvSpPr>
        <p:spPr/>
        <p:txBody>
          <a:bodyPr/>
          <a:lstStyle/>
          <a:p>
            <a:fld id="{097B523C-8B64-3545-8237-FB23C9A56A5E}" type="slidenum">
              <a:rPr lang="en-US"/>
              <a:pPr/>
              <a:t>15</a:t>
            </a:fld>
            <a:endParaRPr lang="en-US"/>
          </a:p>
        </p:txBody>
      </p:sp>
      <p:sp>
        <p:nvSpPr>
          <p:cNvPr id="374786" name="Rectangle 2"/>
          <p:cNvSpPr>
            <a:spLocks noGrp="1" noChangeArrowheads="1"/>
          </p:cNvSpPr>
          <p:nvPr>
            <p:ph type="title"/>
          </p:nvPr>
        </p:nvSpPr>
        <p:spPr/>
        <p:txBody>
          <a:bodyPr/>
          <a:lstStyle/>
          <a:p>
            <a:r>
              <a:rPr lang="en-US"/>
              <a:t>Key Idea: An </a:t>
            </a:r>
            <a:r>
              <a:rPr lang="en-US" i="1">
                <a:solidFill>
                  <a:srgbClr val="FF0000"/>
                </a:solidFill>
              </a:rPr>
              <a:t>Algebra of Tables</a:t>
            </a:r>
            <a:endParaRPr lang="en-US"/>
          </a:p>
        </p:txBody>
      </p:sp>
      <p:sp>
        <p:nvSpPr>
          <p:cNvPr id="374787" name="Rectangle 3"/>
          <p:cNvSpPr>
            <a:spLocks noChangeArrowheads="1"/>
          </p:cNvSpPr>
          <p:nvPr/>
        </p:nvSpPr>
        <p:spPr bwMode="auto">
          <a:xfrm>
            <a:off x="1392238" y="1316038"/>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788" name="Rectangle 4"/>
          <p:cNvSpPr>
            <a:spLocks noChangeArrowheads="1"/>
          </p:cNvSpPr>
          <p:nvPr/>
        </p:nvSpPr>
        <p:spPr bwMode="auto">
          <a:xfrm>
            <a:off x="1392238" y="1301750"/>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789" name="Line 5"/>
          <p:cNvSpPr>
            <a:spLocks noChangeShapeType="1"/>
          </p:cNvSpPr>
          <p:nvPr/>
        </p:nvSpPr>
        <p:spPr bwMode="auto">
          <a:xfrm>
            <a:off x="1406525" y="153035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0" name="Line 6"/>
          <p:cNvSpPr>
            <a:spLocks noChangeShapeType="1"/>
          </p:cNvSpPr>
          <p:nvPr/>
        </p:nvSpPr>
        <p:spPr bwMode="auto">
          <a:xfrm>
            <a:off x="1404938" y="171291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1" name="Line 7"/>
          <p:cNvSpPr>
            <a:spLocks noChangeShapeType="1"/>
          </p:cNvSpPr>
          <p:nvPr/>
        </p:nvSpPr>
        <p:spPr bwMode="auto">
          <a:xfrm>
            <a:off x="1401763" y="187166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2" name="Line 8"/>
          <p:cNvSpPr>
            <a:spLocks noChangeShapeType="1"/>
          </p:cNvSpPr>
          <p:nvPr/>
        </p:nvSpPr>
        <p:spPr bwMode="auto">
          <a:xfrm>
            <a:off x="1400175" y="205263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3" name="Line 9"/>
          <p:cNvSpPr>
            <a:spLocks noChangeShapeType="1"/>
          </p:cNvSpPr>
          <p:nvPr/>
        </p:nvSpPr>
        <p:spPr bwMode="auto">
          <a:xfrm>
            <a:off x="1817688" y="13176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4" name="Line 10"/>
          <p:cNvSpPr>
            <a:spLocks noChangeShapeType="1"/>
          </p:cNvSpPr>
          <p:nvPr/>
        </p:nvSpPr>
        <p:spPr bwMode="auto">
          <a:xfrm>
            <a:off x="2193925" y="13160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5" name="Line 11"/>
          <p:cNvSpPr>
            <a:spLocks noChangeShapeType="1"/>
          </p:cNvSpPr>
          <p:nvPr/>
        </p:nvSpPr>
        <p:spPr bwMode="auto">
          <a:xfrm>
            <a:off x="2449513" y="13112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6" name="Line 12"/>
          <p:cNvSpPr>
            <a:spLocks noChangeShapeType="1"/>
          </p:cNvSpPr>
          <p:nvPr/>
        </p:nvSpPr>
        <p:spPr bwMode="auto">
          <a:xfrm>
            <a:off x="1398588" y="22193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7" name="Line 13"/>
          <p:cNvSpPr>
            <a:spLocks noChangeShapeType="1"/>
          </p:cNvSpPr>
          <p:nvPr/>
        </p:nvSpPr>
        <p:spPr bwMode="auto">
          <a:xfrm>
            <a:off x="1397000" y="2371725"/>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8" name="Line 14"/>
          <p:cNvSpPr>
            <a:spLocks noChangeShapeType="1"/>
          </p:cNvSpPr>
          <p:nvPr/>
        </p:nvSpPr>
        <p:spPr bwMode="auto">
          <a:xfrm>
            <a:off x="2671763" y="13096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9" name="AutoShape 15"/>
          <p:cNvSpPr>
            <a:spLocks noChangeArrowheads="1"/>
          </p:cNvSpPr>
          <p:nvPr/>
        </p:nvSpPr>
        <p:spPr bwMode="auto">
          <a:xfrm>
            <a:off x="1263650" y="1839913"/>
            <a:ext cx="1854200" cy="434975"/>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0" name="Text Box 16"/>
          <p:cNvSpPr txBox="1">
            <a:spLocks noChangeArrowheads="1"/>
          </p:cNvSpPr>
          <p:nvPr/>
        </p:nvSpPr>
        <p:spPr bwMode="auto">
          <a:xfrm>
            <a:off x="5778500" y="1704975"/>
            <a:ext cx="2824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select</a:t>
            </a:r>
            <a:endParaRPr lang="en-US" sz="3600"/>
          </a:p>
        </p:txBody>
      </p:sp>
      <p:sp>
        <p:nvSpPr>
          <p:cNvPr id="374801" name="Rectangle 17"/>
          <p:cNvSpPr>
            <a:spLocks noChangeArrowheads="1"/>
          </p:cNvSpPr>
          <p:nvPr/>
        </p:nvSpPr>
        <p:spPr bwMode="auto">
          <a:xfrm>
            <a:off x="1395413" y="2762250"/>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2" name="Rectangle 18"/>
          <p:cNvSpPr>
            <a:spLocks noChangeArrowheads="1"/>
          </p:cNvSpPr>
          <p:nvPr/>
        </p:nvSpPr>
        <p:spPr bwMode="auto">
          <a:xfrm>
            <a:off x="1395413" y="2747963"/>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3" name="Line 19"/>
          <p:cNvSpPr>
            <a:spLocks noChangeShapeType="1"/>
          </p:cNvSpPr>
          <p:nvPr/>
        </p:nvSpPr>
        <p:spPr bwMode="auto">
          <a:xfrm>
            <a:off x="1409700" y="297656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4" name="Line 20"/>
          <p:cNvSpPr>
            <a:spLocks noChangeShapeType="1"/>
          </p:cNvSpPr>
          <p:nvPr/>
        </p:nvSpPr>
        <p:spPr bwMode="auto">
          <a:xfrm>
            <a:off x="1408113" y="3159125"/>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5" name="Line 21"/>
          <p:cNvSpPr>
            <a:spLocks noChangeShapeType="1"/>
          </p:cNvSpPr>
          <p:nvPr/>
        </p:nvSpPr>
        <p:spPr bwMode="auto">
          <a:xfrm>
            <a:off x="1404938" y="331787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6" name="Line 22"/>
          <p:cNvSpPr>
            <a:spLocks noChangeShapeType="1"/>
          </p:cNvSpPr>
          <p:nvPr/>
        </p:nvSpPr>
        <p:spPr bwMode="auto">
          <a:xfrm>
            <a:off x="1403350" y="34988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7" name="Line 23"/>
          <p:cNvSpPr>
            <a:spLocks noChangeShapeType="1"/>
          </p:cNvSpPr>
          <p:nvPr/>
        </p:nvSpPr>
        <p:spPr bwMode="auto">
          <a:xfrm>
            <a:off x="1820863" y="27638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8" name="Line 24"/>
          <p:cNvSpPr>
            <a:spLocks noChangeShapeType="1"/>
          </p:cNvSpPr>
          <p:nvPr/>
        </p:nvSpPr>
        <p:spPr bwMode="auto">
          <a:xfrm>
            <a:off x="2197100" y="276225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9" name="Line 25"/>
          <p:cNvSpPr>
            <a:spLocks noChangeShapeType="1"/>
          </p:cNvSpPr>
          <p:nvPr/>
        </p:nvSpPr>
        <p:spPr bwMode="auto">
          <a:xfrm>
            <a:off x="2452688" y="27574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0" name="Line 26"/>
          <p:cNvSpPr>
            <a:spLocks noChangeShapeType="1"/>
          </p:cNvSpPr>
          <p:nvPr/>
        </p:nvSpPr>
        <p:spPr bwMode="auto">
          <a:xfrm>
            <a:off x="1401763" y="3665538"/>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1" name="Line 27"/>
          <p:cNvSpPr>
            <a:spLocks noChangeShapeType="1"/>
          </p:cNvSpPr>
          <p:nvPr/>
        </p:nvSpPr>
        <p:spPr bwMode="auto">
          <a:xfrm>
            <a:off x="1400175" y="381793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2" name="Line 28"/>
          <p:cNvSpPr>
            <a:spLocks noChangeShapeType="1"/>
          </p:cNvSpPr>
          <p:nvPr/>
        </p:nvSpPr>
        <p:spPr bwMode="auto">
          <a:xfrm>
            <a:off x="2674938" y="275590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3" name="AutoShape 29"/>
          <p:cNvSpPr>
            <a:spLocks noChangeArrowheads="1"/>
          </p:cNvSpPr>
          <p:nvPr/>
        </p:nvSpPr>
        <p:spPr bwMode="auto">
          <a:xfrm>
            <a:off x="2386013" y="2701925"/>
            <a:ext cx="635000" cy="1370013"/>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4" name="Text Box 30"/>
          <p:cNvSpPr txBox="1">
            <a:spLocks noChangeArrowheads="1"/>
          </p:cNvSpPr>
          <p:nvPr/>
        </p:nvSpPr>
        <p:spPr bwMode="auto">
          <a:xfrm>
            <a:off x="5797550" y="3084513"/>
            <a:ext cx="2824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project</a:t>
            </a:r>
            <a:endParaRPr lang="en-US" sz="3600"/>
          </a:p>
        </p:txBody>
      </p:sp>
      <p:sp>
        <p:nvSpPr>
          <p:cNvPr id="374815" name="Rectangle 31"/>
          <p:cNvSpPr>
            <a:spLocks noChangeArrowheads="1"/>
          </p:cNvSpPr>
          <p:nvPr/>
        </p:nvSpPr>
        <p:spPr bwMode="auto">
          <a:xfrm>
            <a:off x="1374775" y="4225925"/>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6" name="Rectangle 32"/>
          <p:cNvSpPr>
            <a:spLocks noChangeArrowheads="1"/>
          </p:cNvSpPr>
          <p:nvPr/>
        </p:nvSpPr>
        <p:spPr bwMode="auto">
          <a:xfrm>
            <a:off x="1374775" y="4211638"/>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7" name="Line 33"/>
          <p:cNvSpPr>
            <a:spLocks noChangeShapeType="1"/>
          </p:cNvSpPr>
          <p:nvPr/>
        </p:nvSpPr>
        <p:spPr bwMode="auto">
          <a:xfrm>
            <a:off x="1389063" y="4440238"/>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8" name="Line 34"/>
          <p:cNvSpPr>
            <a:spLocks noChangeShapeType="1"/>
          </p:cNvSpPr>
          <p:nvPr/>
        </p:nvSpPr>
        <p:spPr bwMode="auto">
          <a:xfrm>
            <a:off x="1387475" y="462280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9" name="Line 35"/>
          <p:cNvSpPr>
            <a:spLocks noChangeShapeType="1"/>
          </p:cNvSpPr>
          <p:nvPr/>
        </p:nvSpPr>
        <p:spPr bwMode="auto">
          <a:xfrm>
            <a:off x="1384300" y="47815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0" name="Line 36"/>
          <p:cNvSpPr>
            <a:spLocks noChangeShapeType="1"/>
          </p:cNvSpPr>
          <p:nvPr/>
        </p:nvSpPr>
        <p:spPr bwMode="auto">
          <a:xfrm>
            <a:off x="1382713" y="49625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1" name="Line 37"/>
          <p:cNvSpPr>
            <a:spLocks noChangeShapeType="1"/>
          </p:cNvSpPr>
          <p:nvPr/>
        </p:nvSpPr>
        <p:spPr bwMode="auto">
          <a:xfrm>
            <a:off x="1800225" y="422751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2" name="Line 38"/>
          <p:cNvSpPr>
            <a:spLocks noChangeShapeType="1"/>
          </p:cNvSpPr>
          <p:nvPr/>
        </p:nvSpPr>
        <p:spPr bwMode="auto">
          <a:xfrm>
            <a:off x="2176463" y="42259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3" name="Line 39"/>
          <p:cNvSpPr>
            <a:spLocks noChangeShapeType="1"/>
          </p:cNvSpPr>
          <p:nvPr/>
        </p:nvSpPr>
        <p:spPr bwMode="auto">
          <a:xfrm>
            <a:off x="2432050" y="422116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4" name="Line 40"/>
          <p:cNvSpPr>
            <a:spLocks noChangeShapeType="1"/>
          </p:cNvSpPr>
          <p:nvPr/>
        </p:nvSpPr>
        <p:spPr bwMode="auto">
          <a:xfrm>
            <a:off x="1381125" y="5129213"/>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5" name="Line 41"/>
          <p:cNvSpPr>
            <a:spLocks noChangeShapeType="1"/>
          </p:cNvSpPr>
          <p:nvPr/>
        </p:nvSpPr>
        <p:spPr bwMode="auto">
          <a:xfrm>
            <a:off x="1379538" y="528161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6" name="Line 42"/>
          <p:cNvSpPr>
            <a:spLocks noChangeShapeType="1"/>
          </p:cNvSpPr>
          <p:nvPr/>
        </p:nvSpPr>
        <p:spPr bwMode="auto">
          <a:xfrm>
            <a:off x="2654300" y="42195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7" name="Text Box 43"/>
          <p:cNvSpPr txBox="1">
            <a:spLocks noChangeArrowheads="1"/>
          </p:cNvSpPr>
          <p:nvPr/>
        </p:nvSpPr>
        <p:spPr bwMode="auto">
          <a:xfrm>
            <a:off x="3884613" y="4530725"/>
            <a:ext cx="2824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join</a:t>
            </a:r>
            <a:endParaRPr lang="en-US" sz="3600"/>
          </a:p>
        </p:txBody>
      </p:sp>
      <p:sp>
        <p:nvSpPr>
          <p:cNvPr id="374828" name="Rectangle 44"/>
          <p:cNvSpPr>
            <a:spLocks noChangeArrowheads="1"/>
          </p:cNvSpPr>
          <p:nvPr/>
        </p:nvSpPr>
        <p:spPr bwMode="auto">
          <a:xfrm>
            <a:off x="3505200" y="4225925"/>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29" name="Rectangle 45"/>
          <p:cNvSpPr>
            <a:spLocks noChangeArrowheads="1"/>
          </p:cNvSpPr>
          <p:nvPr/>
        </p:nvSpPr>
        <p:spPr bwMode="auto">
          <a:xfrm>
            <a:off x="3505200" y="4211638"/>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30" name="Line 46"/>
          <p:cNvSpPr>
            <a:spLocks noChangeShapeType="1"/>
          </p:cNvSpPr>
          <p:nvPr/>
        </p:nvSpPr>
        <p:spPr bwMode="auto">
          <a:xfrm>
            <a:off x="3519488" y="4440238"/>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1" name="Line 47"/>
          <p:cNvSpPr>
            <a:spLocks noChangeShapeType="1"/>
          </p:cNvSpPr>
          <p:nvPr/>
        </p:nvSpPr>
        <p:spPr bwMode="auto">
          <a:xfrm>
            <a:off x="3517900" y="462280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2" name="Line 48"/>
          <p:cNvSpPr>
            <a:spLocks noChangeShapeType="1"/>
          </p:cNvSpPr>
          <p:nvPr/>
        </p:nvSpPr>
        <p:spPr bwMode="auto">
          <a:xfrm>
            <a:off x="3514725" y="47815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3" name="Line 49"/>
          <p:cNvSpPr>
            <a:spLocks noChangeShapeType="1"/>
          </p:cNvSpPr>
          <p:nvPr/>
        </p:nvSpPr>
        <p:spPr bwMode="auto">
          <a:xfrm>
            <a:off x="3513138" y="49625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4" name="Line 50"/>
          <p:cNvSpPr>
            <a:spLocks noChangeShapeType="1"/>
          </p:cNvSpPr>
          <p:nvPr/>
        </p:nvSpPr>
        <p:spPr bwMode="auto">
          <a:xfrm>
            <a:off x="3930650" y="422751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5" name="Line 51"/>
          <p:cNvSpPr>
            <a:spLocks noChangeShapeType="1"/>
          </p:cNvSpPr>
          <p:nvPr/>
        </p:nvSpPr>
        <p:spPr bwMode="auto">
          <a:xfrm>
            <a:off x="4306888" y="42259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6" name="Line 52"/>
          <p:cNvSpPr>
            <a:spLocks noChangeShapeType="1"/>
          </p:cNvSpPr>
          <p:nvPr/>
        </p:nvSpPr>
        <p:spPr bwMode="auto">
          <a:xfrm>
            <a:off x="4562475" y="422116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7" name="Line 53"/>
          <p:cNvSpPr>
            <a:spLocks noChangeShapeType="1"/>
          </p:cNvSpPr>
          <p:nvPr/>
        </p:nvSpPr>
        <p:spPr bwMode="auto">
          <a:xfrm>
            <a:off x="3511550" y="5129213"/>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8" name="Line 54"/>
          <p:cNvSpPr>
            <a:spLocks noChangeShapeType="1"/>
          </p:cNvSpPr>
          <p:nvPr/>
        </p:nvSpPr>
        <p:spPr bwMode="auto">
          <a:xfrm>
            <a:off x="3509963" y="528161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9" name="Line 55"/>
          <p:cNvSpPr>
            <a:spLocks noChangeShapeType="1"/>
          </p:cNvSpPr>
          <p:nvPr/>
        </p:nvSpPr>
        <p:spPr bwMode="auto">
          <a:xfrm>
            <a:off x="4784725" y="42195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40" name="AutoShape 56"/>
          <p:cNvSpPr>
            <a:spLocks noChangeArrowheads="1"/>
          </p:cNvSpPr>
          <p:nvPr/>
        </p:nvSpPr>
        <p:spPr bwMode="auto">
          <a:xfrm>
            <a:off x="3430588" y="4733925"/>
            <a:ext cx="1738312" cy="300038"/>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41" name="Text Box 57"/>
          <p:cNvSpPr txBox="1">
            <a:spLocks noChangeArrowheads="1"/>
          </p:cNvSpPr>
          <p:nvPr/>
        </p:nvSpPr>
        <p:spPr bwMode="auto">
          <a:xfrm>
            <a:off x="5840413" y="4565650"/>
            <a:ext cx="2824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join</a:t>
            </a:r>
            <a:endParaRPr lang="en-US" sz="3600"/>
          </a:p>
        </p:txBody>
      </p:sp>
      <p:sp>
        <p:nvSpPr>
          <p:cNvPr id="374842" name="AutoShape 58"/>
          <p:cNvSpPr>
            <a:spLocks noChangeArrowheads="1"/>
          </p:cNvSpPr>
          <p:nvPr/>
        </p:nvSpPr>
        <p:spPr bwMode="auto">
          <a:xfrm>
            <a:off x="1308100" y="4721225"/>
            <a:ext cx="1738313" cy="300038"/>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43" name="AutoShape 59"/>
          <p:cNvSpPr>
            <a:spLocks noChangeArrowheads="1"/>
          </p:cNvSpPr>
          <p:nvPr/>
        </p:nvSpPr>
        <p:spPr bwMode="auto">
          <a:xfrm>
            <a:off x="3424238" y="5240338"/>
            <a:ext cx="1738312" cy="300037"/>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374844" name="AutoShape 60"/>
          <p:cNvCxnSpPr>
            <a:cxnSpLocks noChangeShapeType="1"/>
            <a:stCxn id="374842" idx="3"/>
            <a:endCxn id="374840" idx="1"/>
          </p:cNvCxnSpPr>
          <p:nvPr/>
        </p:nvCxnSpPr>
        <p:spPr bwMode="auto">
          <a:xfrm>
            <a:off x="3065463" y="4872038"/>
            <a:ext cx="346075" cy="12700"/>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4845" name="AutoShape 61"/>
          <p:cNvCxnSpPr>
            <a:cxnSpLocks noChangeShapeType="1"/>
            <a:stCxn id="374842" idx="3"/>
            <a:endCxn id="374843" idx="1"/>
          </p:cNvCxnSpPr>
          <p:nvPr/>
        </p:nvCxnSpPr>
        <p:spPr bwMode="auto">
          <a:xfrm>
            <a:off x="3065463" y="4872038"/>
            <a:ext cx="339725" cy="519112"/>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4846" name="Text Box 62"/>
          <p:cNvSpPr txBox="1">
            <a:spLocks noChangeArrowheads="1"/>
          </p:cNvSpPr>
          <p:nvPr/>
        </p:nvSpPr>
        <p:spPr bwMode="auto">
          <a:xfrm>
            <a:off x="1020763" y="5748338"/>
            <a:ext cx="782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t>Other operators: aggregate, union, difference, cross product</a:t>
            </a:r>
          </a:p>
        </p:txBody>
      </p:sp>
    </p:spTree>
    <p:extLst>
      <p:ext uri="{BB962C8B-B14F-4D97-AF65-F5344CB8AC3E}">
        <p14:creationId xmlns:p14="http://schemas.microsoft.com/office/powerpoint/2010/main" val="1516566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24DE6CF-6B30-394F-B1B1-228E3C55F385}" type="datetime1">
              <a:rPr lang="en-US"/>
              <a:pPr/>
              <a:t>10/23/12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37364652-D8BA-C44D-B0B7-66EBC6F3AB83}" type="slidenum">
              <a:rPr lang="en-US"/>
              <a:pPr/>
              <a:t>16</a:t>
            </a:fld>
            <a:endParaRPr lang="en-US"/>
          </a:p>
        </p:txBody>
      </p:sp>
      <p:sp>
        <p:nvSpPr>
          <p:cNvPr id="376834" name="Rectangle 2"/>
          <p:cNvSpPr>
            <a:spLocks noGrp="1" noChangeArrowheads="1"/>
          </p:cNvSpPr>
          <p:nvPr>
            <p:ph type="title"/>
          </p:nvPr>
        </p:nvSpPr>
        <p:spPr>
          <a:xfrm>
            <a:off x="684463" y="533400"/>
            <a:ext cx="7854696" cy="914400"/>
          </a:xfrm>
        </p:spPr>
        <p:txBody>
          <a:bodyPr/>
          <a:lstStyle/>
          <a:p>
            <a:r>
              <a:rPr lang="en-US"/>
              <a:t>Key Idea: Algebraic Optimization</a:t>
            </a:r>
          </a:p>
        </p:txBody>
      </p:sp>
      <p:sp>
        <p:nvSpPr>
          <p:cNvPr id="376835" name="Rectangle 3"/>
          <p:cNvSpPr>
            <a:spLocks noGrp="1" noChangeArrowheads="1"/>
          </p:cNvSpPr>
          <p:nvPr>
            <p:ph type="body" idx="1"/>
          </p:nvPr>
        </p:nvSpPr>
        <p:spPr>
          <a:xfrm>
            <a:off x="1009650" y="1638300"/>
            <a:ext cx="7740650" cy="4762500"/>
          </a:xfrm>
        </p:spPr>
        <p:txBody>
          <a:bodyPr/>
          <a:lstStyle/>
          <a:p>
            <a:pPr>
              <a:lnSpc>
                <a:spcPct val="80000"/>
              </a:lnSpc>
              <a:buFont typeface="Wingdings" charset="0"/>
              <a:buNone/>
            </a:pPr>
            <a:r>
              <a:rPr lang="en-US" sz="2800"/>
              <a:t>N = ((z*2)+((z*3)+0))/1</a:t>
            </a:r>
          </a:p>
          <a:p>
            <a:pPr>
              <a:lnSpc>
                <a:spcPct val="80000"/>
              </a:lnSpc>
              <a:buFont typeface="Wingdings" charset="0"/>
              <a:buNone/>
            </a:pPr>
            <a:endParaRPr lang="en-US" sz="2000"/>
          </a:p>
          <a:p>
            <a:pPr>
              <a:lnSpc>
                <a:spcPct val="80000"/>
              </a:lnSpc>
              <a:buFont typeface="Wingdings" charset="0"/>
              <a:buNone/>
            </a:pPr>
            <a:r>
              <a:rPr lang="en-US" sz="2000"/>
              <a:t>Algebraic Laws: </a:t>
            </a:r>
            <a:endParaRPr lang="en-US" sz="2000">
              <a:solidFill>
                <a:srgbClr val="FF0000"/>
              </a:solidFill>
            </a:endParaRPr>
          </a:p>
          <a:p>
            <a:pPr>
              <a:lnSpc>
                <a:spcPct val="80000"/>
              </a:lnSpc>
              <a:buFont typeface="Wingdings" charset="0"/>
              <a:buNone/>
            </a:pPr>
            <a:r>
              <a:rPr lang="en-US" sz="2000">
                <a:solidFill>
                  <a:srgbClr val="FF0000"/>
                </a:solidFill>
              </a:rPr>
              <a:t>1</a:t>
            </a:r>
            <a:r>
              <a:rPr lang="en-US" sz="2000"/>
              <a:t>. (+) identity:     	x+0 = x</a:t>
            </a:r>
          </a:p>
          <a:p>
            <a:pPr>
              <a:lnSpc>
                <a:spcPct val="80000"/>
              </a:lnSpc>
              <a:buFont typeface="Wingdings" charset="0"/>
              <a:buNone/>
            </a:pPr>
            <a:r>
              <a:rPr lang="en-US" sz="2000">
                <a:solidFill>
                  <a:srgbClr val="FF0000"/>
                </a:solidFill>
              </a:rPr>
              <a:t>2</a:t>
            </a:r>
            <a:r>
              <a:rPr lang="en-US" sz="2000"/>
              <a:t>. (/)  identity:      	x/1 = x</a:t>
            </a:r>
          </a:p>
          <a:p>
            <a:pPr>
              <a:lnSpc>
                <a:spcPct val="80000"/>
              </a:lnSpc>
              <a:buFont typeface="Wingdings" charset="0"/>
              <a:buNone/>
            </a:pPr>
            <a:r>
              <a:rPr lang="en-US" sz="2000">
                <a:solidFill>
                  <a:srgbClr val="FF0000"/>
                </a:solidFill>
              </a:rPr>
              <a:t>3</a:t>
            </a:r>
            <a:r>
              <a:rPr lang="en-US" sz="2000"/>
              <a:t>. (*) distributes: 	(n*x+n*y) = n*(x+y)</a:t>
            </a:r>
          </a:p>
          <a:p>
            <a:pPr>
              <a:lnSpc>
                <a:spcPct val="80000"/>
              </a:lnSpc>
              <a:buFont typeface="Wingdings" charset="0"/>
              <a:buNone/>
            </a:pPr>
            <a:r>
              <a:rPr lang="en-US" sz="2000">
                <a:solidFill>
                  <a:srgbClr val="FF0000"/>
                </a:solidFill>
              </a:rPr>
              <a:t>4</a:t>
            </a:r>
            <a:r>
              <a:rPr lang="en-US" sz="2000"/>
              <a:t>. (*) commutes: 	x*y = y*x</a:t>
            </a:r>
          </a:p>
          <a:p>
            <a:pPr>
              <a:lnSpc>
                <a:spcPct val="80000"/>
              </a:lnSpc>
              <a:buFont typeface="Wingdings" charset="0"/>
              <a:buNone/>
            </a:pPr>
            <a:endParaRPr lang="en-US" sz="2000"/>
          </a:p>
          <a:p>
            <a:pPr>
              <a:lnSpc>
                <a:spcPct val="80000"/>
              </a:lnSpc>
              <a:buFont typeface="Wingdings" charset="0"/>
              <a:buNone/>
            </a:pPr>
            <a:r>
              <a:rPr lang="en-US" sz="2000"/>
              <a:t>Apply rules </a:t>
            </a:r>
            <a:r>
              <a:rPr lang="en-US" sz="2000">
                <a:solidFill>
                  <a:srgbClr val="FF0000"/>
                </a:solidFill>
              </a:rPr>
              <a:t>1, 3, 4, 2</a:t>
            </a:r>
            <a:r>
              <a:rPr lang="en-US" sz="2000"/>
              <a:t>:</a:t>
            </a:r>
          </a:p>
          <a:p>
            <a:pPr>
              <a:lnSpc>
                <a:spcPct val="80000"/>
              </a:lnSpc>
              <a:buFont typeface="Wingdings" charset="0"/>
              <a:buNone/>
            </a:pPr>
            <a:r>
              <a:rPr lang="en-US" sz="2000"/>
              <a:t>N = (2+3)*z</a:t>
            </a:r>
          </a:p>
          <a:p>
            <a:pPr>
              <a:lnSpc>
                <a:spcPct val="80000"/>
              </a:lnSpc>
              <a:buFont typeface="Wingdings" charset="0"/>
              <a:buNone/>
            </a:pPr>
            <a:endParaRPr lang="en-US" sz="2000"/>
          </a:p>
          <a:p>
            <a:pPr>
              <a:lnSpc>
                <a:spcPct val="80000"/>
              </a:lnSpc>
              <a:buFont typeface="Wingdings" charset="0"/>
              <a:buNone/>
            </a:pPr>
            <a:r>
              <a:rPr lang="en-US" sz="2000"/>
              <a:t>two operations instead of five, no division operator</a:t>
            </a:r>
            <a:endParaRPr lang="en-US" sz="2800"/>
          </a:p>
        </p:txBody>
      </p:sp>
      <p:sp>
        <p:nvSpPr>
          <p:cNvPr id="376836" name="Text Box 4"/>
          <p:cNvSpPr txBox="1">
            <a:spLocks noChangeArrowheads="1"/>
          </p:cNvSpPr>
          <p:nvPr/>
        </p:nvSpPr>
        <p:spPr bwMode="auto">
          <a:xfrm>
            <a:off x="1296988" y="5862638"/>
            <a:ext cx="768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solidFill>
                  <a:srgbClr val="0011CF"/>
                </a:solidFill>
              </a:rPr>
              <a:t>Same idea works with the Relational Algebra!</a:t>
            </a:r>
          </a:p>
        </p:txBody>
      </p:sp>
    </p:spTree>
    <p:extLst>
      <p:ext uri="{BB962C8B-B14F-4D97-AF65-F5344CB8AC3E}">
        <p14:creationId xmlns:p14="http://schemas.microsoft.com/office/powerpoint/2010/main" val="4889341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half" idx="10"/>
          </p:nvPr>
        </p:nvSpPr>
        <p:spPr/>
        <p:txBody>
          <a:bodyPr/>
          <a:lstStyle/>
          <a:p>
            <a:fld id="{2A6D3486-2E9A-674D-B6E9-76B0B9E964CD}" type="datetime1">
              <a:rPr lang="en-US"/>
              <a:pPr/>
              <a:t>10/23/12</a:t>
            </a:fld>
            <a:endParaRPr lang="en-US"/>
          </a:p>
        </p:txBody>
      </p:sp>
      <p:sp>
        <p:nvSpPr>
          <p:cNvPr id="19" name="Footer Placeholder 4"/>
          <p:cNvSpPr>
            <a:spLocks noGrp="1"/>
          </p:cNvSpPr>
          <p:nvPr>
            <p:ph type="ftr" sz="quarter" idx="11"/>
          </p:nvPr>
        </p:nvSpPr>
        <p:spPr/>
        <p:txBody>
          <a:bodyPr/>
          <a:lstStyle/>
          <a:p>
            <a:r>
              <a:rPr lang="en-US"/>
              <a:t>Bill Howe, eScience Institute</a:t>
            </a:r>
          </a:p>
        </p:txBody>
      </p:sp>
      <p:sp>
        <p:nvSpPr>
          <p:cNvPr id="20" name="Slide Number Placeholder 5"/>
          <p:cNvSpPr>
            <a:spLocks noGrp="1"/>
          </p:cNvSpPr>
          <p:nvPr>
            <p:ph type="sldNum" sz="quarter" idx="12"/>
          </p:nvPr>
        </p:nvSpPr>
        <p:spPr/>
        <p:txBody>
          <a:bodyPr/>
          <a:lstStyle/>
          <a:p>
            <a:fld id="{742DDAFC-12B9-0349-AA33-4B040C239B44}" type="slidenum">
              <a:rPr lang="en-US"/>
              <a:pPr/>
              <a:t>17</a:t>
            </a:fld>
            <a:endParaRPr lang="en-US"/>
          </a:p>
        </p:txBody>
      </p:sp>
      <p:sp>
        <p:nvSpPr>
          <p:cNvPr id="377858" name="Rectangle 2"/>
          <p:cNvSpPr>
            <a:spLocks noGrp="1" noChangeArrowheads="1"/>
          </p:cNvSpPr>
          <p:nvPr>
            <p:ph type="title"/>
          </p:nvPr>
        </p:nvSpPr>
        <p:spPr/>
        <p:txBody>
          <a:bodyPr/>
          <a:lstStyle/>
          <a:p>
            <a:r>
              <a:rPr lang="en-US"/>
              <a:t>Key Idea: Declarative Languages</a:t>
            </a:r>
          </a:p>
        </p:txBody>
      </p:sp>
      <p:sp>
        <p:nvSpPr>
          <p:cNvPr id="377859" name="Text Box 3"/>
          <p:cNvSpPr txBox="1">
            <a:spLocks noChangeArrowheads="1"/>
          </p:cNvSpPr>
          <p:nvPr/>
        </p:nvSpPr>
        <p:spPr bwMode="auto">
          <a:xfrm>
            <a:off x="452438" y="3171825"/>
            <a:ext cx="38782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a:latin typeface="Courier New" charset="0"/>
              </a:rPr>
              <a:t>SELECT * </a:t>
            </a:r>
          </a:p>
          <a:p>
            <a:r>
              <a:rPr lang="en-US" sz="1800">
                <a:latin typeface="Courier New" charset="0"/>
              </a:rPr>
              <a:t>  FROM Order o, Item i</a:t>
            </a:r>
          </a:p>
          <a:p>
            <a:r>
              <a:rPr lang="en-US" sz="1800">
                <a:latin typeface="Courier New" charset="0"/>
              </a:rPr>
              <a:t> WHERE o.item = i.item</a:t>
            </a:r>
          </a:p>
          <a:p>
            <a:r>
              <a:rPr lang="en-US" sz="1800">
                <a:latin typeface="Courier New" charset="0"/>
              </a:rPr>
              <a:t>   AND o.date = today()</a:t>
            </a:r>
          </a:p>
        </p:txBody>
      </p:sp>
      <p:sp>
        <p:nvSpPr>
          <p:cNvPr id="377860" name="Oval 4"/>
          <p:cNvSpPr>
            <a:spLocks noChangeArrowheads="1"/>
          </p:cNvSpPr>
          <p:nvPr/>
        </p:nvSpPr>
        <p:spPr bwMode="auto">
          <a:xfrm>
            <a:off x="5780088" y="3286125"/>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join</a:t>
            </a:r>
          </a:p>
        </p:txBody>
      </p:sp>
      <p:sp>
        <p:nvSpPr>
          <p:cNvPr id="377861" name="Oval 5"/>
          <p:cNvSpPr>
            <a:spLocks noChangeArrowheads="1"/>
          </p:cNvSpPr>
          <p:nvPr/>
        </p:nvSpPr>
        <p:spPr bwMode="auto">
          <a:xfrm>
            <a:off x="6780213" y="3890963"/>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select</a:t>
            </a:r>
          </a:p>
        </p:txBody>
      </p:sp>
      <p:sp>
        <p:nvSpPr>
          <p:cNvPr id="377862" name="Oval 6"/>
          <p:cNvSpPr>
            <a:spLocks noChangeArrowheads="1"/>
          </p:cNvSpPr>
          <p:nvPr/>
        </p:nvSpPr>
        <p:spPr bwMode="auto">
          <a:xfrm>
            <a:off x="4897438" y="4608513"/>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scan</a:t>
            </a:r>
          </a:p>
        </p:txBody>
      </p:sp>
      <p:sp>
        <p:nvSpPr>
          <p:cNvPr id="377863" name="Oval 7"/>
          <p:cNvSpPr>
            <a:spLocks noChangeArrowheads="1"/>
          </p:cNvSpPr>
          <p:nvPr/>
        </p:nvSpPr>
        <p:spPr bwMode="auto">
          <a:xfrm>
            <a:off x="6789738" y="4619625"/>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scan</a:t>
            </a:r>
          </a:p>
        </p:txBody>
      </p:sp>
      <p:sp>
        <p:nvSpPr>
          <p:cNvPr id="377864" name="Rectangle 8"/>
          <p:cNvSpPr>
            <a:spLocks noChangeArrowheads="1"/>
          </p:cNvSpPr>
          <p:nvPr/>
        </p:nvSpPr>
        <p:spPr bwMode="auto">
          <a:xfrm>
            <a:off x="7646988" y="4021138"/>
            <a:ext cx="1468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t>date = today()</a:t>
            </a:r>
          </a:p>
        </p:txBody>
      </p:sp>
      <p:cxnSp>
        <p:nvCxnSpPr>
          <p:cNvPr id="377865" name="AutoShape 9"/>
          <p:cNvCxnSpPr>
            <a:cxnSpLocks noChangeShapeType="1"/>
            <a:stCxn id="377862" idx="0"/>
            <a:endCxn id="377860" idx="3"/>
          </p:cNvCxnSpPr>
          <p:nvPr/>
        </p:nvCxnSpPr>
        <p:spPr bwMode="auto">
          <a:xfrm flipV="1">
            <a:off x="5335588" y="3562350"/>
            <a:ext cx="573087" cy="10461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7866" name="AutoShape 10"/>
          <p:cNvCxnSpPr>
            <a:cxnSpLocks noChangeShapeType="1"/>
            <a:stCxn id="377861" idx="0"/>
            <a:endCxn id="377860" idx="5"/>
          </p:cNvCxnSpPr>
          <p:nvPr/>
        </p:nvCxnSpPr>
        <p:spPr bwMode="auto">
          <a:xfrm flipH="1" flipV="1">
            <a:off x="6527800" y="3562350"/>
            <a:ext cx="690563" cy="3286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7867" name="AutoShape 11"/>
          <p:cNvCxnSpPr>
            <a:cxnSpLocks noChangeShapeType="1"/>
            <a:stCxn id="377863" idx="0"/>
            <a:endCxn id="377861" idx="4"/>
          </p:cNvCxnSpPr>
          <p:nvPr/>
        </p:nvCxnSpPr>
        <p:spPr bwMode="auto">
          <a:xfrm flipH="1" flipV="1">
            <a:off x="7218363" y="4214813"/>
            <a:ext cx="9525" cy="4048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868" name="Rectangle 12"/>
          <p:cNvSpPr>
            <a:spLocks noChangeArrowheads="1"/>
          </p:cNvSpPr>
          <p:nvPr/>
        </p:nvSpPr>
        <p:spPr bwMode="auto">
          <a:xfrm>
            <a:off x="6697663" y="3311525"/>
            <a:ext cx="1531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t>o.item = i.item</a:t>
            </a:r>
          </a:p>
        </p:txBody>
      </p:sp>
      <p:sp>
        <p:nvSpPr>
          <p:cNvPr id="377869" name="Rectangle 13"/>
          <p:cNvSpPr>
            <a:spLocks noChangeArrowheads="1"/>
          </p:cNvSpPr>
          <p:nvPr/>
        </p:nvSpPr>
        <p:spPr bwMode="auto">
          <a:xfrm>
            <a:off x="7621588" y="4768850"/>
            <a:ext cx="889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Order o</a:t>
            </a:r>
          </a:p>
        </p:txBody>
      </p:sp>
      <p:sp>
        <p:nvSpPr>
          <p:cNvPr id="377870" name="Rectangle 14"/>
          <p:cNvSpPr>
            <a:spLocks noChangeArrowheads="1"/>
          </p:cNvSpPr>
          <p:nvPr/>
        </p:nvSpPr>
        <p:spPr bwMode="auto">
          <a:xfrm>
            <a:off x="5740400" y="4767263"/>
            <a:ext cx="723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Item i</a:t>
            </a:r>
          </a:p>
        </p:txBody>
      </p:sp>
      <p:cxnSp>
        <p:nvCxnSpPr>
          <p:cNvPr id="377871" name="AutoShape 15"/>
          <p:cNvCxnSpPr>
            <a:cxnSpLocks noChangeShapeType="1"/>
            <a:stCxn id="377860" idx="0"/>
          </p:cNvCxnSpPr>
          <p:nvPr/>
        </p:nvCxnSpPr>
        <p:spPr bwMode="auto">
          <a:xfrm flipH="1" flipV="1">
            <a:off x="6215063" y="2816225"/>
            <a:ext cx="3175" cy="469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872" name="AutoShape 16"/>
          <p:cNvSpPr>
            <a:spLocks noChangeArrowheads="1"/>
          </p:cNvSpPr>
          <p:nvPr/>
        </p:nvSpPr>
        <p:spPr bwMode="auto">
          <a:xfrm>
            <a:off x="4122738" y="3683000"/>
            <a:ext cx="1128712" cy="381000"/>
          </a:xfrm>
          <a:prstGeom prst="rightArrow">
            <a:avLst>
              <a:gd name="adj1" fmla="val 50000"/>
              <a:gd name="adj2" fmla="val 7406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7873" name="Text Box 17"/>
          <p:cNvSpPr txBox="1">
            <a:spLocks noChangeArrowheads="1"/>
          </p:cNvSpPr>
          <p:nvPr/>
        </p:nvSpPr>
        <p:spPr bwMode="auto">
          <a:xfrm>
            <a:off x="804863" y="1876425"/>
            <a:ext cx="764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t>Find all orders from today, along with the items ordered</a:t>
            </a:r>
          </a:p>
        </p:txBody>
      </p:sp>
    </p:spTree>
    <p:extLst>
      <p:ext uri="{BB962C8B-B14F-4D97-AF65-F5344CB8AC3E}">
        <p14:creationId xmlns:p14="http://schemas.microsoft.com/office/powerpoint/2010/main" val="14090063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346075"/>
            <a:ext cx="8204200" cy="987425"/>
          </a:xfrm>
        </p:spPr>
        <p:txBody>
          <a:bodyPr/>
          <a:lstStyle/>
          <a:p>
            <a:r>
              <a:rPr lang="en-US" dirty="0" smtClean="0"/>
              <a:t>Example Query in Relational Algebra</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18</a:t>
            </a:fld>
            <a:endParaRPr lang="en-US"/>
          </a:p>
        </p:txBody>
      </p:sp>
      <p:grpSp>
        <p:nvGrpSpPr>
          <p:cNvPr id="24" name="Group 23"/>
          <p:cNvGrpSpPr/>
          <p:nvPr/>
        </p:nvGrpSpPr>
        <p:grpSpPr>
          <a:xfrm>
            <a:off x="1604785" y="3866634"/>
            <a:ext cx="4483838" cy="1429266"/>
            <a:chOff x="1308100" y="3866634"/>
            <a:chExt cx="4483838" cy="1429266"/>
          </a:xfrm>
        </p:grpSpPr>
        <p:sp>
          <p:nvSpPr>
            <p:cNvPr id="5" name="Oval 4"/>
            <p:cNvSpPr/>
            <p:nvPr/>
          </p:nvSpPr>
          <p:spPr>
            <a:xfrm>
              <a:off x="2349500" y="3987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8" name="Group 7"/>
            <p:cNvGrpSpPr/>
            <p:nvPr/>
          </p:nvGrpSpPr>
          <p:grpSpPr>
            <a:xfrm>
              <a:off x="2768600" y="4114800"/>
              <a:ext cx="228600" cy="215900"/>
              <a:chOff x="3822700" y="5448300"/>
              <a:chExt cx="368300" cy="241300"/>
            </a:xfrm>
          </p:grpSpPr>
          <p:cxnSp>
            <p:nvCxnSpPr>
              <p:cNvPr id="9" name="Straight Connector 8"/>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a:stCxn id="6" idx="0"/>
              <a:endCxn id="5" idx="3"/>
            </p:cNvCxnSpPr>
            <p:nvPr/>
          </p:nvCxnSpPr>
          <p:spPr>
            <a:xfrm flipV="1">
              <a:off x="1308100" y="4399725"/>
              <a:ext cx="1197629" cy="896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0"/>
              <a:endCxn id="5" idx="5"/>
            </p:cNvCxnSpPr>
            <p:nvPr/>
          </p:nvCxnSpPr>
          <p:spPr>
            <a:xfrm flipH="1" flipV="1">
              <a:off x="3260071" y="4399725"/>
              <a:ext cx="829329" cy="896175"/>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388716" y="3866634"/>
              <a:ext cx="2403222" cy="461665"/>
            </a:xfrm>
            <a:prstGeom prst="rect">
              <a:avLst/>
            </a:prstGeom>
          </p:spPr>
          <p:txBody>
            <a:bodyPr wrap="none">
              <a:spAutoFit/>
            </a:bodyPr>
            <a:lstStyle/>
            <a:p>
              <a:r>
                <a:rPr lang="en-US" sz="2400" baseline="-25000" dirty="0" err="1" smtClean="0">
                  <a:solidFill>
                    <a:srgbClr val="0000FF"/>
                  </a:solidFill>
                </a:rPr>
                <a:t>left.object</a:t>
              </a:r>
              <a:r>
                <a:rPr lang="en-US" sz="2400" baseline="-25000" dirty="0" smtClean="0">
                  <a:solidFill>
                    <a:srgbClr val="0000FF"/>
                  </a:solidFill>
                </a:rPr>
                <a:t> = </a:t>
              </a:r>
              <a:r>
                <a:rPr lang="en-US" sz="2400" baseline="-25000" dirty="0" err="1" smtClean="0">
                  <a:solidFill>
                    <a:srgbClr val="0000FF"/>
                  </a:solidFill>
                </a:rPr>
                <a:t>right.subject</a:t>
              </a:r>
              <a:r>
                <a:rPr lang="en-US" sz="2400" dirty="0" smtClean="0">
                  <a:solidFill>
                    <a:srgbClr val="0000FF"/>
                  </a:solidFill>
                </a:rPr>
                <a:t> </a:t>
              </a:r>
              <a:endParaRPr lang="en-US" sz="2400" dirty="0"/>
            </a:p>
          </p:txBody>
        </p:sp>
      </p:grpSp>
      <p:grpSp>
        <p:nvGrpSpPr>
          <p:cNvPr id="16" name="Group 15"/>
          <p:cNvGrpSpPr/>
          <p:nvPr/>
        </p:nvGrpSpPr>
        <p:grpSpPr>
          <a:xfrm>
            <a:off x="1071385" y="5295900"/>
            <a:ext cx="2265066" cy="901700"/>
            <a:chOff x="774700" y="5295900"/>
            <a:chExt cx="2265066" cy="901700"/>
          </a:xfrm>
        </p:grpSpPr>
        <p:sp>
          <p:nvSpPr>
            <p:cNvPr id="6" name="Oval 5"/>
            <p:cNvSpPr/>
            <p:nvPr/>
          </p:nvSpPr>
          <p:spPr>
            <a:xfrm>
              <a:off x="774700" y="52959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20" name="Straight Connector 19"/>
            <p:cNvCxnSpPr>
              <a:stCxn id="6" idx="4"/>
            </p:cNvCxnSpPr>
            <p:nvPr/>
          </p:nvCxnSpPr>
          <p:spPr>
            <a:xfrm>
              <a:off x="1308100" y="5778500"/>
              <a:ext cx="0" cy="4191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309605" y="5640001"/>
              <a:ext cx="1730161" cy="338554"/>
            </a:xfrm>
            <a:prstGeom prst="rect">
              <a:avLst/>
            </a:prstGeom>
          </p:spPr>
          <p:txBody>
            <a:bodyPr wrap="none">
              <a:spAutoFit/>
            </a:bodyPr>
            <a:lstStyle/>
            <a:p>
              <a:r>
                <a:rPr lang="en-US" sz="2400" baseline="-25000" dirty="0">
                  <a:solidFill>
                    <a:srgbClr val="0000FF"/>
                  </a:solidFill>
                </a:rPr>
                <a:t>predicate</a:t>
              </a:r>
              <a:r>
                <a:rPr lang="en-US" sz="2400" baseline="-25000" dirty="0" smtClean="0">
                  <a:solidFill>
                    <a:srgbClr val="0000FF"/>
                  </a:solidFill>
                </a:rPr>
                <a:t>=</a:t>
              </a:r>
              <a:r>
                <a:rPr lang="en-US" sz="2400" baseline="-25000" dirty="0" smtClean="0">
                  <a:solidFill>
                    <a:srgbClr val="FF0000"/>
                  </a:solidFill>
                </a:rPr>
                <a:t>knows</a:t>
              </a:r>
              <a:endParaRPr lang="en-US" sz="2400" dirty="0">
                <a:solidFill>
                  <a:srgbClr val="FF0000"/>
                </a:solidFill>
              </a:endParaRPr>
            </a:p>
          </p:txBody>
        </p:sp>
      </p:grpSp>
      <p:sp>
        <p:nvSpPr>
          <p:cNvPr id="13" name="Rectangle 12"/>
          <p:cNvSpPr/>
          <p:nvPr/>
        </p:nvSpPr>
        <p:spPr>
          <a:xfrm>
            <a:off x="228600" y="1778675"/>
            <a:ext cx="5295900" cy="2031325"/>
          </a:xfrm>
          <a:prstGeom prst="rect">
            <a:avLst/>
          </a:prstGeom>
        </p:spPr>
        <p:txBody>
          <a:bodyPr wrap="square">
            <a:spAutoFit/>
          </a:bodyPr>
          <a:lstStyle/>
          <a:p>
            <a:r>
              <a:rPr lang="en-US" dirty="0" smtClean="0"/>
              <a:t>SELECT r1.subject </a:t>
            </a:r>
          </a:p>
          <a:p>
            <a:r>
              <a:rPr lang="en-US" dirty="0" smtClean="0"/>
              <a:t>FROM R r1, R r2, R r3</a:t>
            </a:r>
          </a:p>
          <a:p>
            <a:r>
              <a:rPr lang="en-US" dirty="0" smtClean="0"/>
              <a:t>WHERE r1.predicate = </a:t>
            </a:r>
            <a:r>
              <a:rPr lang="en-US" dirty="0"/>
              <a:t>‘</a:t>
            </a:r>
            <a:r>
              <a:rPr lang="en-US" dirty="0" smtClean="0"/>
              <a:t>knows’</a:t>
            </a:r>
            <a:endParaRPr lang="en-US" dirty="0"/>
          </a:p>
          <a:p>
            <a:r>
              <a:rPr lang="en-US" dirty="0" smtClean="0"/>
              <a:t>AND r2.predicate = ‘</a:t>
            </a:r>
            <a:r>
              <a:rPr lang="en-US" dirty="0" err="1" smtClean="0"/>
              <a:t>holdsAccount</a:t>
            </a:r>
            <a:r>
              <a:rPr lang="en-US" dirty="0" smtClean="0"/>
              <a:t>’</a:t>
            </a:r>
            <a:endParaRPr lang="en-US" dirty="0"/>
          </a:p>
          <a:p>
            <a:r>
              <a:rPr lang="en-US" dirty="0" smtClean="0"/>
              <a:t>AND r3.predicate = ‘</a:t>
            </a:r>
            <a:r>
              <a:rPr lang="en-US" dirty="0" err="1" smtClean="0"/>
              <a:t>accountHomepage</a:t>
            </a:r>
            <a:r>
              <a:rPr lang="en-US" dirty="0"/>
              <a:t>’</a:t>
            </a:r>
          </a:p>
          <a:p>
            <a:r>
              <a:rPr lang="en-US" dirty="0"/>
              <a:t>AND r1.object = r2.subject</a:t>
            </a:r>
          </a:p>
          <a:p>
            <a:r>
              <a:rPr lang="en-US" dirty="0"/>
              <a:t>AND r2.object = r3.subject</a:t>
            </a:r>
            <a:endParaRPr lang="en-US" dirty="0"/>
          </a:p>
        </p:txBody>
      </p:sp>
      <p:grpSp>
        <p:nvGrpSpPr>
          <p:cNvPr id="17" name="Group 16"/>
          <p:cNvGrpSpPr/>
          <p:nvPr/>
        </p:nvGrpSpPr>
        <p:grpSpPr>
          <a:xfrm>
            <a:off x="3852685" y="5295900"/>
            <a:ext cx="2902684" cy="914400"/>
            <a:chOff x="3556000" y="5295900"/>
            <a:chExt cx="2902684" cy="914400"/>
          </a:xfrm>
        </p:grpSpPr>
        <p:sp>
          <p:nvSpPr>
            <p:cNvPr id="7" name="Oval 6"/>
            <p:cNvSpPr/>
            <p:nvPr/>
          </p:nvSpPr>
          <p:spPr>
            <a:xfrm>
              <a:off x="3556000" y="52959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23" name="Straight Connector 22"/>
            <p:cNvCxnSpPr>
              <a:stCxn id="7" idx="4"/>
            </p:cNvCxnSpPr>
            <p:nvPr/>
          </p:nvCxnSpPr>
          <p:spPr>
            <a:xfrm>
              <a:off x="4089400" y="5778500"/>
              <a:ext cx="0" cy="4318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078205" y="5665401"/>
              <a:ext cx="2380479" cy="338554"/>
            </a:xfrm>
            <a:prstGeom prst="rect">
              <a:avLst/>
            </a:prstGeom>
          </p:spPr>
          <p:txBody>
            <a:bodyPr wrap="none">
              <a:spAutoFit/>
            </a:bodyPr>
            <a:lstStyle/>
            <a:p>
              <a:r>
                <a:rPr lang="en-US" sz="2400" baseline="-25000" dirty="0">
                  <a:solidFill>
                    <a:srgbClr val="0000FF"/>
                  </a:solidFill>
                </a:rPr>
                <a:t>predicate</a:t>
              </a:r>
              <a:r>
                <a:rPr lang="en-US" sz="2400" baseline="-25000" dirty="0" smtClean="0">
                  <a:solidFill>
                    <a:srgbClr val="0000FF"/>
                  </a:solidFill>
                </a:rPr>
                <a:t>=</a:t>
              </a:r>
              <a:r>
                <a:rPr lang="en-US" sz="2400" baseline="-25000" dirty="0" err="1" smtClean="0">
                  <a:solidFill>
                    <a:srgbClr val="FF0000"/>
                  </a:solidFill>
                </a:rPr>
                <a:t>holdsAccount</a:t>
              </a:r>
              <a:endParaRPr lang="en-US" sz="2400" dirty="0">
                <a:solidFill>
                  <a:srgbClr val="FF0000"/>
                </a:solidFill>
              </a:endParaRPr>
            </a:p>
          </p:txBody>
        </p:sp>
      </p:grpSp>
      <p:grpSp>
        <p:nvGrpSpPr>
          <p:cNvPr id="25" name="Group 24"/>
          <p:cNvGrpSpPr/>
          <p:nvPr/>
        </p:nvGrpSpPr>
        <p:grpSpPr>
          <a:xfrm>
            <a:off x="3632956" y="2362200"/>
            <a:ext cx="4284467" cy="2006600"/>
            <a:chOff x="3336271" y="2362200"/>
            <a:chExt cx="4284467" cy="2006600"/>
          </a:xfrm>
        </p:grpSpPr>
        <p:cxnSp>
          <p:nvCxnSpPr>
            <p:cNvPr id="37" name="Straight Connector 36"/>
            <p:cNvCxnSpPr>
              <a:endCxn id="29" idx="0"/>
            </p:cNvCxnSpPr>
            <p:nvPr/>
          </p:nvCxnSpPr>
          <p:spPr>
            <a:xfrm flipH="1">
              <a:off x="4635500" y="2362200"/>
              <a:ext cx="6985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9" idx="3"/>
              <a:endCxn id="5" idx="7"/>
            </p:cNvCxnSpPr>
            <p:nvPr/>
          </p:nvCxnSpPr>
          <p:spPr>
            <a:xfrm flipH="1">
              <a:off x="3336271" y="3383725"/>
              <a:ext cx="922058" cy="674750"/>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4102100" y="2971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30" name="Group 29"/>
            <p:cNvGrpSpPr/>
            <p:nvPr/>
          </p:nvGrpSpPr>
          <p:grpSpPr>
            <a:xfrm>
              <a:off x="4521200" y="3098800"/>
              <a:ext cx="228600" cy="215900"/>
              <a:chOff x="3822700" y="5448300"/>
              <a:chExt cx="368300" cy="241300"/>
            </a:xfrm>
          </p:grpSpPr>
          <p:cxnSp>
            <p:nvCxnSpPr>
              <p:cNvPr id="31" name="Straight Connector 30"/>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5217516" y="2863334"/>
              <a:ext cx="2403222" cy="461665"/>
            </a:xfrm>
            <a:prstGeom prst="rect">
              <a:avLst/>
            </a:prstGeom>
          </p:spPr>
          <p:txBody>
            <a:bodyPr wrap="none">
              <a:spAutoFit/>
            </a:bodyPr>
            <a:lstStyle/>
            <a:p>
              <a:r>
                <a:rPr lang="en-US" sz="2400" baseline="-25000" dirty="0" err="1" smtClean="0">
                  <a:solidFill>
                    <a:srgbClr val="0000FF"/>
                  </a:solidFill>
                </a:rPr>
                <a:t>left.object</a:t>
              </a:r>
              <a:r>
                <a:rPr lang="en-US" sz="2400" baseline="-25000" dirty="0" smtClean="0">
                  <a:solidFill>
                    <a:srgbClr val="0000FF"/>
                  </a:solidFill>
                </a:rPr>
                <a:t> = </a:t>
              </a:r>
              <a:r>
                <a:rPr lang="en-US" sz="2400" baseline="-25000" dirty="0" err="1" smtClean="0">
                  <a:solidFill>
                    <a:srgbClr val="0000FF"/>
                  </a:solidFill>
                </a:rPr>
                <a:t>right.subject</a:t>
              </a:r>
              <a:r>
                <a:rPr lang="en-US" sz="2400" dirty="0" smtClean="0">
                  <a:solidFill>
                    <a:srgbClr val="0000FF"/>
                  </a:solidFill>
                </a:rPr>
                <a:t> </a:t>
              </a:r>
              <a:endParaRPr lang="en-US" sz="2400" dirty="0"/>
            </a:p>
          </p:txBody>
        </p:sp>
        <p:cxnSp>
          <p:nvCxnSpPr>
            <p:cNvPr id="41" name="Straight Connector 40"/>
            <p:cNvCxnSpPr>
              <a:stCxn id="40" idx="0"/>
              <a:endCxn id="29" idx="5"/>
            </p:cNvCxnSpPr>
            <p:nvPr/>
          </p:nvCxnSpPr>
          <p:spPr>
            <a:xfrm flipH="1" flipV="1">
              <a:off x="5012671" y="3383725"/>
              <a:ext cx="1045229" cy="9850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5821185" y="4368800"/>
            <a:ext cx="3399015" cy="914400"/>
            <a:chOff x="5524500" y="4368800"/>
            <a:chExt cx="3399015" cy="914400"/>
          </a:xfrm>
        </p:grpSpPr>
        <p:sp>
          <p:nvSpPr>
            <p:cNvPr id="40" name="Oval 39"/>
            <p:cNvSpPr/>
            <p:nvPr/>
          </p:nvSpPr>
          <p:spPr>
            <a:xfrm>
              <a:off x="5524500" y="4368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42" name="Straight Connector 41"/>
            <p:cNvCxnSpPr>
              <a:stCxn id="40" idx="4"/>
            </p:cNvCxnSpPr>
            <p:nvPr/>
          </p:nvCxnSpPr>
          <p:spPr>
            <a:xfrm>
              <a:off x="6057900" y="4851400"/>
              <a:ext cx="0" cy="431800"/>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6052517" y="4666734"/>
              <a:ext cx="2870998" cy="461665"/>
            </a:xfrm>
            <a:prstGeom prst="rect">
              <a:avLst/>
            </a:prstGeom>
          </p:spPr>
          <p:txBody>
            <a:bodyPr wrap="none">
              <a:spAutoFit/>
            </a:bodyPr>
            <a:lstStyle/>
            <a:p>
              <a:r>
                <a:rPr lang="en-US" sz="2400" baseline="-25000" dirty="0" smtClean="0">
                  <a:solidFill>
                    <a:srgbClr val="0000FF"/>
                  </a:solidFill>
                </a:rPr>
                <a:t>predicate</a:t>
              </a:r>
              <a:r>
                <a:rPr lang="en-US" sz="2400" baseline="-25000" dirty="0">
                  <a:solidFill>
                    <a:srgbClr val="0000FF"/>
                  </a:solidFill>
                </a:rPr>
                <a:t>=</a:t>
              </a:r>
              <a:r>
                <a:rPr lang="en-US" sz="2400" baseline="-25000" dirty="0" err="1" smtClean="0">
                  <a:solidFill>
                    <a:srgbClr val="FF0000"/>
                  </a:solidFill>
                </a:rPr>
                <a:t>accountHomepage</a:t>
              </a:r>
              <a:r>
                <a:rPr lang="en-US" sz="2400" dirty="0" smtClean="0">
                  <a:solidFill>
                    <a:srgbClr val="FF0000"/>
                  </a:solidFill>
                </a:rPr>
                <a:t> </a:t>
              </a:r>
              <a:endParaRPr lang="en-US" sz="2400" dirty="0">
                <a:solidFill>
                  <a:srgbClr val="FF0000"/>
                </a:solidFill>
              </a:endParaRPr>
            </a:p>
          </p:txBody>
        </p:sp>
      </p:grpSp>
      <p:sp>
        <p:nvSpPr>
          <p:cNvPr id="3" name="TextBox 2"/>
          <p:cNvSpPr txBox="1"/>
          <p:nvPr/>
        </p:nvSpPr>
        <p:spPr>
          <a:xfrm>
            <a:off x="228600" y="1327309"/>
            <a:ext cx="3107851" cy="369332"/>
          </a:xfrm>
          <a:prstGeom prst="rect">
            <a:avLst/>
          </a:prstGeom>
          <a:solidFill>
            <a:schemeClr val="accent5">
              <a:lumMod val="40000"/>
              <a:lumOff val="60000"/>
            </a:schemeClr>
          </a:solidFill>
        </p:spPr>
        <p:txBody>
          <a:bodyPr wrap="square" rtlCol="0">
            <a:spAutoFit/>
          </a:bodyPr>
          <a:lstStyle/>
          <a:p>
            <a:r>
              <a:rPr lang="en-US">
                <a:solidFill>
                  <a:srgbClr val="000090"/>
                </a:solidFill>
              </a:rPr>
              <a:t>R(subject, predicate, object)</a:t>
            </a:r>
          </a:p>
        </p:txBody>
      </p:sp>
      <p:grpSp>
        <p:nvGrpSpPr>
          <p:cNvPr id="38" name="Group 37"/>
          <p:cNvGrpSpPr/>
          <p:nvPr/>
        </p:nvGrpSpPr>
        <p:grpSpPr>
          <a:xfrm>
            <a:off x="5282402" y="1879600"/>
            <a:ext cx="2146415" cy="544155"/>
            <a:chOff x="5282402" y="1879600"/>
            <a:chExt cx="2146415" cy="544155"/>
          </a:xfrm>
        </p:grpSpPr>
        <p:sp>
          <p:nvSpPr>
            <p:cNvPr id="43" name="Oval 42"/>
            <p:cNvSpPr/>
            <p:nvPr/>
          </p:nvSpPr>
          <p:spPr>
            <a:xfrm>
              <a:off x="5282402" y="18796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π</a:t>
              </a:r>
              <a:endParaRPr lang="en-US" sz="2000" dirty="0"/>
            </a:p>
          </p:txBody>
        </p:sp>
        <p:sp>
          <p:nvSpPr>
            <p:cNvPr id="27" name="Rectangle 26"/>
            <p:cNvSpPr/>
            <p:nvPr/>
          </p:nvSpPr>
          <p:spPr>
            <a:xfrm>
              <a:off x="6354585" y="2085201"/>
              <a:ext cx="1074232" cy="338554"/>
            </a:xfrm>
            <a:prstGeom prst="rect">
              <a:avLst/>
            </a:prstGeom>
          </p:spPr>
          <p:txBody>
            <a:bodyPr wrap="none">
              <a:spAutoFit/>
            </a:bodyPr>
            <a:lstStyle/>
            <a:p>
              <a:r>
                <a:rPr lang="en-US" sz="2400" baseline="-25000" dirty="0" err="1">
                  <a:solidFill>
                    <a:srgbClr val="0000FF"/>
                  </a:solidFill>
                </a:rPr>
                <a:t>r1.subject</a:t>
              </a:r>
              <a:endParaRPr lang="en-US" sz="2400"/>
            </a:p>
          </p:txBody>
        </p:sp>
      </p:grpSp>
    </p:spTree>
    <p:extLst>
      <p:ext uri="{BB962C8B-B14F-4D97-AF65-F5344CB8AC3E}">
        <p14:creationId xmlns:p14="http://schemas.microsoft.com/office/powerpoint/2010/main" val="338435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862" y="460375"/>
            <a:ext cx="8580437" cy="987425"/>
          </a:xfrm>
        </p:spPr>
        <p:txBody>
          <a:bodyPr/>
          <a:lstStyle/>
          <a:p>
            <a:r>
              <a:rPr lang="en-US" dirty="0" smtClean="0"/>
              <a:t>Equivalent logical expressions; different costs</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19</a:t>
            </a:fld>
            <a:endParaRPr lang="en-US"/>
          </a:p>
        </p:txBody>
      </p:sp>
      <p:grpSp>
        <p:nvGrpSpPr>
          <p:cNvPr id="71" name="Group 70"/>
          <p:cNvGrpSpPr/>
          <p:nvPr/>
        </p:nvGrpSpPr>
        <p:grpSpPr>
          <a:xfrm>
            <a:off x="1752600" y="2006600"/>
            <a:ext cx="228600" cy="215900"/>
            <a:chOff x="3822700" y="5448300"/>
            <a:chExt cx="368300" cy="241300"/>
          </a:xfrm>
        </p:grpSpPr>
        <p:cxnSp>
          <p:nvCxnSpPr>
            <p:cNvPr id="78" name="Straight Connector 77"/>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4267200" y="2006600"/>
            <a:ext cx="228600" cy="215900"/>
            <a:chOff x="3822700" y="5448300"/>
            <a:chExt cx="368300" cy="241300"/>
          </a:xfrm>
        </p:grpSpPr>
        <p:cxnSp>
          <p:nvCxnSpPr>
            <p:cNvPr id="74" name="Straight Connector 73"/>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73" name="Rectangle 72"/>
          <p:cNvSpPr/>
          <p:nvPr/>
        </p:nvSpPr>
        <p:spPr>
          <a:xfrm>
            <a:off x="393700" y="1759635"/>
            <a:ext cx="7607300" cy="523220"/>
          </a:xfrm>
          <a:prstGeom prst="rect">
            <a:avLst/>
          </a:prstGeom>
        </p:spPr>
        <p:txBody>
          <a:bodyPr wrap="square">
            <a:spAutoFit/>
          </a:bodyPr>
          <a:lstStyle/>
          <a:p>
            <a:pPr marL="0" indent="0">
              <a:buNone/>
            </a:pP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=knows</a:t>
            </a:r>
            <a:r>
              <a:rPr lang="en-US" sz="2000" dirty="0">
                <a:solidFill>
                  <a:srgbClr val="0000FF"/>
                </a:solidFill>
              </a:rPr>
              <a:t>(R)    </a:t>
            </a:r>
            <a:r>
              <a:rPr lang="en-US" sz="2000" baseline="-25000" dirty="0">
                <a:solidFill>
                  <a:srgbClr val="0000FF"/>
                </a:solidFill>
              </a:rPr>
              <a:t>  o=s</a:t>
            </a:r>
            <a:r>
              <a:rPr lang="en-US" sz="2000" dirty="0">
                <a:solidFill>
                  <a:srgbClr val="0000FF"/>
                </a:solidFill>
              </a:rPr>
              <a:t> </a:t>
            </a:r>
            <a:r>
              <a:rPr lang="en-US" sz="2800" dirty="0" smtClean="0">
                <a:solidFill>
                  <a:srgbClr val="FF0000"/>
                </a:solidFill>
              </a:rPr>
              <a:t>(</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a:t>
            </a:r>
            <a:r>
              <a:rPr lang="en-US" sz="2000" baseline="-25000" dirty="0" err="1">
                <a:solidFill>
                  <a:srgbClr val="0000FF"/>
                </a:solidFill>
              </a:rPr>
              <a:t>holdsAccount</a:t>
            </a:r>
            <a:r>
              <a:rPr lang="en-US" sz="2000" dirty="0">
                <a:solidFill>
                  <a:srgbClr val="0000FF"/>
                </a:solidFill>
              </a:rPr>
              <a:t>(R</a:t>
            </a:r>
            <a:r>
              <a:rPr lang="en-US" sz="2000" dirty="0" smtClean="0">
                <a:solidFill>
                  <a:srgbClr val="0000FF"/>
                </a:solidFill>
              </a:rPr>
              <a:t>)     </a:t>
            </a:r>
            <a:r>
              <a:rPr lang="en-US" sz="2000" baseline="-25000" dirty="0" smtClean="0">
                <a:solidFill>
                  <a:srgbClr val="0000FF"/>
                </a:solidFill>
              </a:rPr>
              <a:t>o</a:t>
            </a:r>
            <a:r>
              <a:rPr lang="en-US" sz="2000" baseline="-25000" dirty="0">
                <a:solidFill>
                  <a:srgbClr val="0000FF"/>
                </a:solidFill>
              </a:rPr>
              <a:t>=s</a:t>
            </a:r>
            <a:r>
              <a:rPr lang="en-US" sz="2000" dirty="0">
                <a:solidFill>
                  <a:srgbClr val="0000FF"/>
                </a:solidFill>
              </a:rPr>
              <a:t> </a:t>
            </a: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a:t>
            </a:r>
            <a:r>
              <a:rPr lang="en-US" sz="2000" baseline="-25000" dirty="0" err="1">
                <a:solidFill>
                  <a:srgbClr val="0000FF"/>
                </a:solidFill>
              </a:rPr>
              <a:t>accountHomepage</a:t>
            </a:r>
            <a:r>
              <a:rPr lang="en-US" sz="2000" dirty="0">
                <a:solidFill>
                  <a:srgbClr val="0000FF"/>
                </a:solidFill>
              </a:rPr>
              <a:t>(R</a:t>
            </a:r>
            <a:r>
              <a:rPr lang="en-US" sz="2000" dirty="0" smtClean="0">
                <a:solidFill>
                  <a:srgbClr val="0000FF"/>
                </a:solidFill>
              </a:rPr>
              <a:t>)</a:t>
            </a:r>
            <a:r>
              <a:rPr lang="en-US" sz="2800" dirty="0" smtClean="0">
                <a:solidFill>
                  <a:srgbClr val="FF0000"/>
                </a:solidFill>
              </a:rPr>
              <a:t>)</a:t>
            </a:r>
            <a:endParaRPr lang="en-US" sz="2000" dirty="0">
              <a:solidFill>
                <a:srgbClr val="FF0000"/>
              </a:solidFill>
            </a:endParaRPr>
          </a:p>
        </p:txBody>
      </p:sp>
      <p:grpSp>
        <p:nvGrpSpPr>
          <p:cNvPr id="82" name="Group 81"/>
          <p:cNvGrpSpPr/>
          <p:nvPr/>
        </p:nvGrpSpPr>
        <p:grpSpPr>
          <a:xfrm>
            <a:off x="1828800" y="3238500"/>
            <a:ext cx="228600" cy="215900"/>
            <a:chOff x="3822700" y="5448300"/>
            <a:chExt cx="368300" cy="241300"/>
          </a:xfrm>
        </p:grpSpPr>
        <p:cxnSp>
          <p:nvCxnSpPr>
            <p:cNvPr id="83" name="Straight Connector 82"/>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419600" y="3238500"/>
            <a:ext cx="228600" cy="215900"/>
            <a:chOff x="3822700" y="5448300"/>
            <a:chExt cx="368300" cy="241300"/>
          </a:xfrm>
        </p:grpSpPr>
        <p:cxnSp>
          <p:nvCxnSpPr>
            <p:cNvPr id="88" name="Straight Connector 87"/>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92" name="Rectangle 91"/>
          <p:cNvSpPr/>
          <p:nvPr/>
        </p:nvSpPr>
        <p:spPr>
          <a:xfrm>
            <a:off x="406400" y="2991535"/>
            <a:ext cx="7607300" cy="523220"/>
          </a:xfrm>
          <a:prstGeom prst="rect">
            <a:avLst/>
          </a:prstGeom>
        </p:spPr>
        <p:txBody>
          <a:bodyPr wrap="square">
            <a:spAutoFit/>
          </a:bodyPr>
          <a:lstStyle/>
          <a:p>
            <a:pPr marL="0" indent="0">
              <a:buNone/>
            </a:pPr>
            <a:r>
              <a:rPr lang="en-US" sz="2800" dirty="0" smtClean="0">
                <a:solidFill>
                  <a:srgbClr val="FF0000"/>
                </a:solidFill>
              </a:rPr>
              <a:t>(</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=knows</a:t>
            </a:r>
            <a:r>
              <a:rPr lang="en-US" sz="2000" dirty="0">
                <a:solidFill>
                  <a:srgbClr val="0000FF"/>
                </a:solidFill>
              </a:rPr>
              <a:t>(R)    </a:t>
            </a:r>
            <a:r>
              <a:rPr lang="en-US" sz="2000" baseline="-25000" dirty="0">
                <a:solidFill>
                  <a:srgbClr val="0000FF"/>
                </a:solidFill>
              </a:rPr>
              <a:t>  o=s</a:t>
            </a:r>
            <a:r>
              <a:rPr lang="en-US" sz="2000" dirty="0">
                <a:solidFill>
                  <a:srgbClr val="0000FF"/>
                </a:solidFill>
              </a:rPr>
              <a:t> </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a:t>
            </a:r>
            <a:r>
              <a:rPr lang="en-US" sz="2000" baseline="-25000" dirty="0" err="1">
                <a:solidFill>
                  <a:srgbClr val="0000FF"/>
                </a:solidFill>
              </a:rPr>
              <a:t>holdsAccount</a:t>
            </a:r>
            <a:r>
              <a:rPr lang="en-US" sz="2000" dirty="0">
                <a:solidFill>
                  <a:srgbClr val="0000FF"/>
                </a:solidFill>
              </a:rPr>
              <a:t>(R</a:t>
            </a:r>
            <a:r>
              <a:rPr lang="en-US" sz="2000" dirty="0" smtClean="0">
                <a:solidFill>
                  <a:srgbClr val="0000FF"/>
                </a:solidFill>
              </a:rPr>
              <a:t>)</a:t>
            </a:r>
            <a:r>
              <a:rPr lang="en-US" sz="2800" dirty="0" smtClean="0">
                <a:solidFill>
                  <a:srgbClr val="FF0000"/>
                </a:solidFill>
              </a:rPr>
              <a:t>)</a:t>
            </a:r>
            <a:r>
              <a:rPr lang="en-US" sz="2000" dirty="0" smtClean="0">
                <a:solidFill>
                  <a:srgbClr val="0000FF"/>
                </a:solidFill>
              </a:rPr>
              <a:t>     </a:t>
            </a:r>
            <a:r>
              <a:rPr lang="en-US" sz="2000" baseline="-25000" dirty="0" smtClean="0">
                <a:solidFill>
                  <a:srgbClr val="0000FF"/>
                </a:solidFill>
              </a:rPr>
              <a:t>o</a:t>
            </a:r>
            <a:r>
              <a:rPr lang="en-US" sz="2000" baseline="-25000" dirty="0">
                <a:solidFill>
                  <a:srgbClr val="0000FF"/>
                </a:solidFill>
              </a:rPr>
              <a:t>=s</a:t>
            </a:r>
            <a:r>
              <a:rPr lang="en-US" sz="2000" dirty="0">
                <a:solidFill>
                  <a:srgbClr val="0000FF"/>
                </a:solidFill>
              </a:rPr>
              <a:t> </a:t>
            </a: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a:t>
            </a:r>
            <a:r>
              <a:rPr lang="en-US" sz="2000" baseline="-25000" dirty="0" err="1" smtClean="0">
                <a:solidFill>
                  <a:srgbClr val="0000FF"/>
                </a:solidFill>
              </a:rPr>
              <a:t>accountHomepage</a:t>
            </a:r>
            <a:r>
              <a:rPr lang="en-US" sz="2000" dirty="0" smtClean="0">
                <a:solidFill>
                  <a:srgbClr val="0000FF"/>
                </a:solidFill>
              </a:rPr>
              <a:t>(R)</a:t>
            </a:r>
            <a:endParaRPr lang="en-US" sz="2000" dirty="0">
              <a:solidFill>
                <a:srgbClr val="FF0000"/>
              </a:solidFill>
            </a:endParaRPr>
          </a:p>
        </p:txBody>
      </p:sp>
      <p:sp>
        <p:nvSpPr>
          <p:cNvPr id="103" name="Rectangle 102"/>
          <p:cNvSpPr/>
          <p:nvPr/>
        </p:nvSpPr>
        <p:spPr>
          <a:xfrm>
            <a:off x="533400" y="4248835"/>
            <a:ext cx="7607300" cy="400110"/>
          </a:xfrm>
          <a:prstGeom prst="rect">
            <a:avLst/>
          </a:prstGeom>
        </p:spPr>
        <p:txBody>
          <a:bodyPr wrap="square">
            <a:spAutoFit/>
          </a:bodyPr>
          <a:lstStyle/>
          <a:p>
            <a:pPr marL="0" indent="0">
              <a:buNone/>
            </a:pPr>
            <a:r>
              <a:rPr lang="en-US" sz="2000" dirty="0" smtClean="0">
                <a:solidFill>
                  <a:srgbClr val="0000FF"/>
                </a:solidFill>
              </a:rPr>
              <a:t>σ</a:t>
            </a:r>
            <a:r>
              <a:rPr lang="en-US" sz="2000" baseline="-25000" dirty="0" smtClean="0">
                <a:solidFill>
                  <a:srgbClr val="0000FF"/>
                </a:solidFill>
              </a:rPr>
              <a:t>p1=knows</a:t>
            </a:r>
            <a:r>
              <a:rPr lang="en-US" sz="2000" dirty="0">
                <a:solidFill>
                  <a:srgbClr val="0000FF"/>
                </a:solidFill>
              </a:rPr>
              <a:t> </a:t>
            </a:r>
            <a:r>
              <a:rPr lang="en-US" sz="2000" baseline="-25000" dirty="0" smtClean="0">
                <a:solidFill>
                  <a:srgbClr val="0000FF"/>
                </a:solidFill>
              </a:rPr>
              <a:t>&amp; p2=</a:t>
            </a:r>
            <a:r>
              <a:rPr lang="en-US" sz="2000" baseline="-25000" dirty="0" err="1">
                <a:solidFill>
                  <a:srgbClr val="0000FF"/>
                </a:solidFill>
              </a:rPr>
              <a:t>holdsAccount</a:t>
            </a:r>
            <a:r>
              <a:rPr lang="en-US" sz="2000" baseline="-25000" dirty="0">
                <a:solidFill>
                  <a:srgbClr val="0000FF"/>
                </a:solidFill>
              </a:rPr>
              <a:t> </a:t>
            </a:r>
            <a:r>
              <a:rPr lang="en-US" sz="2000" baseline="-25000" dirty="0" smtClean="0">
                <a:solidFill>
                  <a:srgbClr val="0000FF"/>
                </a:solidFill>
              </a:rPr>
              <a:t>&amp; p3=</a:t>
            </a:r>
            <a:r>
              <a:rPr lang="en-US" sz="2000" baseline="-25000" dirty="0" err="1">
                <a:solidFill>
                  <a:srgbClr val="0000FF"/>
                </a:solidFill>
              </a:rPr>
              <a:t>accountHomepage</a:t>
            </a:r>
            <a:r>
              <a:rPr lang="en-US" sz="2000" baseline="-25000" dirty="0">
                <a:solidFill>
                  <a:srgbClr val="0000FF"/>
                </a:solidFill>
              </a:rPr>
              <a:t> </a:t>
            </a:r>
            <a:r>
              <a:rPr lang="en-US" sz="2000" dirty="0" smtClean="0">
                <a:solidFill>
                  <a:srgbClr val="0000FF"/>
                </a:solidFill>
              </a:rPr>
              <a:t>(R x R x R)</a:t>
            </a:r>
            <a:endParaRPr lang="en-US" sz="2000" dirty="0">
              <a:solidFill>
                <a:srgbClr val="FF0000"/>
              </a:solidFill>
            </a:endParaRPr>
          </a:p>
        </p:txBody>
      </p:sp>
      <p:sp>
        <p:nvSpPr>
          <p:cNvPr id="3" name="TextBox 2"/>
          <p:cNvSpPr txBox="1"/>
          <p:nvPr/>
        </p:nvSpPr>
        <p:spPr>
          <a:xfrm>
            <a:off x="6489700" y="2438400"/>
            <a:ext cx="2159000" cy="369332"/>
          </a:xfrm>
          <a:prstGeom prst="rect">
            <a:avLst/>
          </a:prstGeom>
          <a:noFill/>
        </p:spPr>
        <p:txBody>
          <a:bodyPr wrap="square" rtlCol="0">
            <a:spAutoFit/>
          </a:bodyPr>
          <a:lstStyle/>
          <a:p>
            <a:r>
              <a:rPr lang="en-US" i="1" dirty="0" smtClean="0"/>
              <a:t>right associative</a:t>
            </a:r>
            <a:endParaRPr lang="en-US" i="1" dirty="0"/>
          </a:p>
        </p:txBody>
      </p:sp>
      <p:sp>
        <p:nvSpPr>
          <p:cNvPr id="104" name="TextBox 103"/>
          <p:cNvSpPr txBox="1"/>
          <p:nvPr/>
        </p:nvSpPr>
        <p:spPr>
          <a:xfrm>
            <a:off x="6565900" y="3683000"/>
            <a:ext cx="2159000" cy="369332"/>
          </a:xfrm>
          <a:prstGeom prst="rect">
            <a:avLst/>
          </a:prstGeom>
          <a:noFill/>
        </p:spPr>
        <p:txBody>
          <a:bodyPr wrap="square" rtlCol="0">
            <a:spAutoFit/>
          </a:bodyPr>
          <a:lstStyle/>
          <a:p>
            <a:r>
              <a:rPr lang="en-US" i="1" dirty="0" smtClean="0"/>
              <a:t>left associative</a:t>
            </a:r>
            <a:endParaRPr lang="en-US" i="1" dirty="0"/>
          </a:p>
        </p:txBody>
      </p:sp>
      <p:sp>
        <p:nvSpPr>
          <p:cNvPr id="105" name="TextBox 104"/>
          <p:cNvSpPr txBox="1"/>
          <p:nvPr/>
        </p:nvSpPr>
        <p:spPr>
          <a:xfrm>
            <a:off x="6604000" y="4749800"/>
            <a:ext cx="2159000" cy="369332"/>
          </a:xfrm>
          <a:prstGeom prst="rect">
            <a:avLst/>
          </a:prstGeom>
          <a:noFill/>
        </p:spPr>
        <p:txBody>
          <a:bodyPr wrap="square" rtlCol="0">
            <a:spAutoFit/>
          </a:bodyPr>
          <a:lstStyle/>
          <a:p>
            <a:r>
              <a:rPr lang="en-US" i="1" dirty="0" smtClean="0"/>
              <a:t>cross product</a:t>
            </a:r>
            <a:endParaRPr lang="en-US" i="1" dirty="0"/>
          </a:p>
        </p:txBody>
      </p:sp>
    </p:spTree>
    <p:extLst>
      <p:ext uri="{BB962C8B-B14F-4D97-AF65-F5344CB8AC3E}">
        <p14:creationId xmlns:p14="http://schemas.microsoft.com/office/powerpoint/2010/main" val="26499866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a:t>
            </a:fld>
            <a:endParaRPr lang="en-US"/>
          </a:p>
        </p:txBody>
      </p:sp>
      <p:pic>
        <p:nvPicPr>
          <p:cNvPr id="8" name="Picture 7" descr="Picture 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22500"/>
            <a:ext cx="8063492" cy="2400000"/>
          </a:xfrm>
          <a:prstGeom prst="rect">
            <a:avLst/>
          </a:prstGeom>
        </p:spPr>
      </p:pic>
    </p:spTree>
    <p:extLst>
      <p:ext uri="{BB962C8B-B14F-4D97-AF65-F5344CB8AC3E}">
        <p14:creationId xmlns:p14="http://schemas.microsoft.com/office/powerpoint/2010/main" val="2705250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logical expression, </a:t>
            </a:r>
            <a:br>
              <a:rPr lang="en-US" dirty="0" smtClean="0"/>
            </a:br>
            <a:r>
              <a:rPr lang="en-US" dirty="0" smtClean="0"/>
              <a:t>different physical algorithms</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20</a:t>
            </a:fld>
            <a:endParaRPr lang="en-US"/>
          </a:p>
        </p:txBody>
      </p:sp>
      <p:sp>
        <p:nvSpPr>
          <p:cNvPr id="7" name="Rectangle 6"/>
          <p:cNvSpPr/>
          <p:nvPr/>
        </p:nvSpPr>
        <p:spPr>
          <a:xfrm>
            <a:off x="498242" y="1733034"/>
            <a:ext cx="3439626" cy="2585323"/>
          </a:xfrm>
          <a:prstGeom prst="rect">
            <a:avLst/>
          </a:prstGeom>
        </p:spPr>
        <p:txBody>
          <a:bodyPr wrap="none">
            <a:spAutoFit/>
          </a:bodyPr>
          <a:lstStyle/>
          <a:p>
            <a:r>
              <a:rPr lang="en-US" dirty="0" smtClean="0"/>
              <a:t>A = select(p=knows)</a:t>
            </a:r>
          </a:p>
          <a:p>
            <a:r>
              <a:rPr lang="en-US" dirty="0" smtClean="0"/>
              <a:t>B = select(p=</a:t>
            </a:r>
            <a:r>
              <a:rPr lang="en-US" dirty="0" err="1" smtClean="0"/>
              <a:t>holdsAccount</a:t>
            </a:r>
            <a:r>
              <a:rPr lang="en-US" dirty="0" smtClean="0"/>
              <a:t>)</a:t>
            </a:r>
          </a:p>
          <a:p>
            <a:r>
              <a:rPr lang="en-US" dirty="0" smtClean="0"/>
              <a:t>C = select(p=</a:t>
            </a:r>
            <a:r>
              <a:rPr lang="en-US" dirty="0" err="1" smtClean="0"/>
              <a:t>accountWebpage</a:t>
            </a:r>
            <a:r>
              <a:rPr lang="en-US" dirty="0" smtClean="0"/>
              <a:t>)</a:t>
            </a:r>
          </a:p>
          <a:p>
            <a:endParaRPr lang="en-US" dirty="0" smtClean="0"/>
          </a:p>
          <a:p>
            <a:r>
              <a:rPr lang="en-US" dirty="0" err="1" smtClean="0">
                <a:solidFill>
                  <a:srgbClr val="FF0000"/>
                </a:solidFill>
              </a:rPr>
              <a:t>hA</a:t>
            </a:r>
            <a:r>
              <a:rPr lang="en-US" dirty="0" smtClean="0">
                <a:solidFill>
                  <a:srgbClr val="FF0000"/>
                </a:solidFill>
              </a:rPr>
              <a:t> = hash(</a:t>
            </a:r>
            <a:r>
              <a:rPr lang="en-US" dirty="0">
                <a:solidFill>
                  <a:srgbClr val="FF0000"/>
                </a:solidFill>
              </a:rPr>
              <a:t>A</a:t>
            </a:r>
            <a:r>
              <a:rPr lang="en-US" dirty="0" smtClean="0">
                <a:solidFill>
                  <a:srgbClr val="FF0000"/>
                </a:solidFill>
              </a:rPr>
              <a:t>)</a:t>
            </a:r>
          </a:p>
          <a:p>
            <a:r>
              <a:rPr lang="en-US" dirty="0" smtClean="0">
                <a:solidFill>
                  <a:srgbClr val="FF0000"/>
                </a:solidFill>
              </a:rPr>
              <a:t>AB = probe </a:t>
            </a:r>
            <a:r>
              <a:rPr lang="en-US" dirty="0" err="1" smtClean="0">
                <a:solidFill>
                  <a:srgbClr val="FF0000"/>
                </a:solidFill>
              </a:rPr>
              <a:t>hA</a:t>
            </a:r>
            <a:r>
              <a:rPr lang="en-US" dirty="0">
                <a:solidFill>
                  <a:srgbClr val="FF0000"/>
                </a:solidFill>
              </a:rPr>
              <a:t> </a:t>
            </a:r>
            <a:r>
              <a:rPr lang="en-US" dirty="0" smtClean="0">
                <a:solidFill>
                  <a:srgbClr val="FF0000"/>
                </a:solidFill>
              </a:rPr>
              <a:t>with B</a:t>
            </a:r>
          </a:p>
          <a:p>
            <a:endParaRPr lang="en-US" dirty="0" smtClean="0"/>
          </a:p>
          <a:p>
            <a:r>
              <a:rPr lang="en-US" dirty="0" err="1" smtClean="0"/>
              <a:t>hC</a:t>
            </a:r>
            <a:r>
              <a:rPr lang="en-US" dirty="0" smtClean="0"/>
              <a:t> = hash(C)</a:t>
            </a:r>
          </a:p>
          <a:p>
            <a:r>
              <a:rPr lang="en-US" dirty="0" smtClean="0"/>
              <a:t>ABC = probe </a:t>
            </a:r>
            <a:r>
              <a:rPr lang="en-US" dirty="0" err="1" smtClean="0"/>
              <a:t>hC</a:t>
            </a:r>
            <a:r>
              <a:rPr lang="en-US" dirty="0" smtClean="0"/>
              <a:t> with AB</a:t>
            </a:r>
          </a:p>
        </p:txBody>
      </p:sp>
      <p:sp>
        <p:nvSpPr>
          <p:cNvPr id="30" name="Rectangle 29"/>
          <p:cNvSpPr/>
          <p:nvPr/>
        </p:nvSpPr>
        <p:spPr>
          <a:xfrm>
            <a:off x="4549542" y="1733034"/>
            <a:ext cx="3439626" cy="2585323"/>
          </a:xfrm>
          <a:prstGeom prst="rect">
            <a:avLst/>
          </a:prstGeom>
        </p:spPr>
        <p:txBody>
          <a:bodyPr wrap="none">
            <a:spAutoFit/>
          </a:bodyPr>
          <a:lstStyle/>
          <a:p>
            <a:r>
              <a:rPr lang="en-US" dirty="0" smtClean="0"/>
              <a:t>A = select(p=knows)</a:t>
            </a:r>
          </a:p>
          <a:p>
            <a:r>
              <a:rPr lang="en-US" dirty="0" smtClean="0"/>
              <a:t>B = select(p=</a:t>
            </a:r>
            <a:r>
              <a:rPr lang="en-US" dirty="0" err="1" smtClean="0"/>
              <a:t>holdsAccount</a:t>
            </a:r>
            <a:r>
              <a:rPr lang="en-US" dirty="0" smtClean="0"/>
              <a:t>)</a:t>
            </a:r>
          </a:p>
          <a:p>
            <a:r>
              <a:rPr lang="en-US" dirty="0" smtClean="0"/>
              <a:t>C = select(p=</a:t>
            </a:r>
            <a:r>
              <a:rPr lang="en-US" dirty="0" err="1" smtClean="0"/>
              <a:t>accountWebpage</a:t>
            </a:r>
            <a:r>
              <a:rPr lang="en-US" dirty="0" smtClean="0"/>
              <a:t>)</a:t>
            </a:r>
          </a:p>
          <a:p>
            <a:endParaRPr lang="en-US" dirty="0" smtClean="0">
              <a:solidFill>
                <a:srgbClr val="FF0000"/>
              </a:solidFill>
            </a:endParaRPr>
          </a:p>
          <a:p>
            <a:r>
              <a:rPr lang="en-US" dirty="0" err="1" smtClean="0">
                <a:solidFill>
                  <a:srgbClr val="FF0000"/>
                </a:solidFill>
              </a:rPr>
              <a:t>hB</a:t>
            </a:r>
            <a:r>
              <a:rPr lang="en-US" dirty="0" smtClean="0">
                <a:solidFill>
                  <a:srgbClr val="FF0000"/>
                </a:solidFill>
              </a:rPr>
              <a:t> = hash(B)</a:t>
            </a:r>
          </a:p>
          <a:p>
            <a:r>
              <a:rPr lang="en-US" dirty="0" smtClean="0">
                <a:solidFill>
                  <a:srgbClr val="FF0000"/>
                </a:solidFill>
              </a:rPr>
              <a:t>AB = probe </a:t>
            </a:r>
            <a:r>
              <a:rPr lang="en-US" dirty="0" err="1" smtClean="0">
                <a:solidFill>
                  <a:srgbClr val="FF0000"/>
                </a:solidFill>
              </a:rPr>
              <a:t>hB</a:t>
            </a:r>
            <a:r>
              <a:rPr lang="en-US" dirty="0" smtClean="0">
                <a:solidFill>
                  <a:srgbClr val="FF0000"/>
                </a:solidFill>
              </a:rPr>
              <a:t> with A</a:t>
            </a:r>
          </a:p>
          <a:p>
            <a:endParaRPr lang="en-US" dirty="0" smtClean="0"/>
          </a:p>
          <a:p>
            <a:r>
              <a:rPr lang="en-US" dirty="0" err="1" smtClean="0"/>
              <a:t>hC</a:t>
            </a:r>
            <a:r>
              <a:rPr lang="en-US" dirty="0" smtClean="0"/>
              <a:t> = hash(C)</a:t>
            </a:r>
          </a:p>
          <a:p>
            <a:r>
              <a:rPr lang="en-US" dirty="0" smtClean="0"/>
              <a:t>ABC = probe </a:t>
            </a:r>
            <a:r>
              <a:rPr lang="en-US" dirty="0" err="1" smtClean="0"/>
              <a:t>hC</a:t>
            </a:r>
            <a:r>
              <a:rPr lang="en-US" dirty="0" smtClean="0"/>
              <a:t> with AB</a:t>
            </a:r>
          </a:p>
        </p:txBody>
      </p:sp>
      <p:sp>
        <p:nvSpPr>
          <p:cNvPr id="13" name="TextBox 12"/>
          <p:cNvSpPr txBox="1"/>
          <p:nvPr/>
        </p:nvSpPr>
        <p:spPr>
          <a:xfrm>
            <a:off x="1016000" y="4876800"/>
            <a:ext cx="2895600" cy="400110"/>
          </a:xfrm>
          <a:prstGeom prst="rect">
            <a:avLst/>
          </a:prstGeom>
          <a:noFill/>
        </p:spPr>
        <p:txBody>
          <a:bodyPr wrap="square" rtlCol="0">
            <a:spAutoFit/>
          </a:bodyPr>
          <a:lstStyle/>
          <a:p>
            <a:r>
              <a:rPr lang="en-US" sz="2000" i="1" dirty="0" smtClean="0">
                <a:solidFill>
                  <a:schemeClr val="tx2"/>
                </a:solidFill>
              </a:rPr>
              <a:t>Which is faster?</a:t>
            </a:r>
            <a:endParaRPr lang="en-US" sz="2000" i="1" dirty="0">
              <a:solidFill>
                <a:schemeClr val="tx2"/>
              </a:solidFill>
            </a:endParaRPr>
          </a:p>
        </p:txBody>
      </p:sp>
    </p:spTree>
    <p:extLst>
      <p:ext uri="{BB962C8B-B14F-4D97-AF65-F5344CB8AC3E}">
        <p14:creationId xmlns:p14="http://schemas.microsoft.com/office/powerpoint/2010/main" val="22801542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lgebraic_optimizati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fld id="{B144F366-C044-4B4C-9ED0-43C134576ECA}" type="datetime1">
              <a:rPr lang="en-US" smtClean="0"/>
              <a:t>10/23/12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21</a:t>
            </a:fld>
            <a:endParaRPr lang="en-US"/>
          </a:p>
        </p:txBody>
      </p:sp>
      <p:sp>
        <p:nvSpPr>
          <p:cNvPr id="6" name="Title 1"/>
          <p:cNvSpPr txBox="1">
            <a:spLocks/>
          </p:cNvSpPr>
          <p:nvPr/>
        </p:nvSpPr>
        <p:spPr bwMode="auto">
          <a:xfrm>
            <a:off x="457200" y="6477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rmAutofit fontScale="97500" lnSpcReduction="10000"/>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3200" dirty="0" smtClean="0">
                <a:latin typeface="Calibri" charset="0"/>
                <a:ea typeface="ＭＳ Ｐゴシック" charset="0"/>
                <a:cs typeface="ＭＳ Ｐゴシック" charset="0"/>
              </a:rPr>
              <a:t>Algebraic Optimization </a:t>
            </a:r>
            <a:r>
              <a:rPr lang="en-US" sz="3200" dirty="0">
                <a:latin typeface="Calibri" charset="0"/>
                <a:ea typeface="ＭＳ Ｐゴシック" charset="0"/>
                <a:cs typeface="ＭＳ Ｐゴシック" charset="0"/>
              </a:rPr>
              <a:t>Matters</a:t>
            </a:r>
          </a:p>
        </p:txBody>
      </p:sp>
      <p:sp>
        <p:nvSpPr>
          <p:cNvPr id="8" name="Rectangle 5"/>
          <p:cNvSpPr>
            <a:spLocks noChangeArrowheads="1"/>
          </p:cNvSpPr>
          <p:nvPr/>
        </p:nvSpPr>
        <p:spPr bwMode="auto">
          <a:xfrm>
            <a:off x="7159625" y="1568450"/>
            <a:ext cx="1984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i="1" dirty="0" smtClean="0"/>
              <a:t>BTC 2010 </a:t>
            </a:r>
            <a:r>
              <a:rPr lang="en-US" sz="1600" i="1" dirty="0"/>
              <a:t>Dataset</a:t>
            </a:r>
          </a:p>
          <a:p>
            <a:endParaRPr lang="en-US" sz="1600" i="1" dirty="0"/>
          </a:p>
          <a:p>
            <a:r>
              <a:rPr lang="en-US" sz="1600" i="1" dirty="0"/>
              <a:t>3B quads</a:t>
            </a:r>
          </a:p>
          <a:p>
            <a:r>
              <a:rPr lang="en-US" sz="1600" i="1" dirty="0"/>
              <a:t>623 GB processed</a:t>
            </a:r>
          </a:p>
        </p:txBody>
      </p:sp>
    </p:spTree>
    <p:extLst>
      <p:ext uri="{BB962C8B-B14F-4D97-AF65-F5344CB8AC3E}">
        <p14:creationId xmlns:p14="http://schemas.microsoft.com/office/powerpoint/2010/main" val="37115984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10/23/12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22</a:t>
            </a:fld>
            <a:endParaRPr lang="en-US"/>
          </a:p>
        </p:txBody>
      </p:sp>
      <p:pic>
        <p:nvPicPr>
          <p:cNvPr id="9" name="Picture 8" descr="Picture 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05" y="884380"/>
            <a:ext cx="6679365" cy="5511111"/>
          </a:xfrm>
          <a:prstGeom prst="rect">
            <a:avLst/>
          </a:prstGeom>
        </p:spPr>
      </p:pic>
      <p:sp>
        <p:nvSpPr>
          <p:cNvPr id="10" name="Rectangle 9"/>
          <p:cNvSpPr/>
          <p:nvPr/>
        </p:nvSpPr>
        <p:spPr>
          <a:xfrm>
            <a:off x="6395722" y="152400"/>
            <a:ext cx="2224738" cy="369332"/>
          </a:xfrm>
          <a:prstGeom prst="rect">
            <a:avLst/>
          </a:prstGeom>
        </p:spPr>
        <p:txBody>
          <a:bodyPr wrap="none">
            <a:spAutoFit/>
          </a:bodyPr>
          <a:lstStyle/>
          <a:p>
            <a:r>
              <a:rPr lang="en-US"/>
              <a:t>Haritsa, VLDB 2010</a:t>
            </a:r>
          </a:p>
        </p:txBody>
      </p:sp>
      <p:sp>
        <p:nvSpPr>
          <p:cNvPr id="11" name="TextBox 10"/>
          <p:cNvSpPr txBox="1"/>
          <p:nvPr/>
        </p:nvSpPr>
        <p:spPr>
          <a:xfrm>
            <a:off x="685800" y="619780"/>
            <a:ext cx="6019800" cy="523220"/>
          </a:xfrm>
          <a:prstGeom prst="rect">
            <a:avLst/>
          </a:prstGeom>
          <a:noFill/>
        </p:spPr>
        <p:txBody>
          <a:bodyPr wrap="square" rtlCol="0">
            <a:spAutoFit/>
          </a:bodyPr>
          <a:lstStyle/>
          <a:p>
            <a:r>
              <a:rPr lang="en-US" sz="2800"/>
              <a:t>Picasso Query Plan Diagrams</a:t>
            </a:r>
          </a:p>
        </p:txBody>
      </p:sp>
    </p:spTree>
    <p:extLst>
      <p:ext uri="{BB962C8B-B14F-4D97-AF65-F5344CB8AC3E}">
        <p14:creationId xmlns:p14="http://schemas.microsoft.com/office/powerpoint/2010/main" val="3393315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In-Database Analytics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23</a:t>
            </a:fld>
            <a:endParaRPr lang="en-US"/>
          </a:p>
        </p:txBody>
      </p:sp>
    </p:spTree>
    <p:extLst>
      <p:ext uri="{BB962C8B-B14F-4D97-AF65-F5344CB8AC3E}">
        <p14:creationId xmlns:p14="http://schemas.microsoft.com/office/powerpoint/2010/main" val="1284566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24</a:t>
            </a:fld>
            <a:endParaRPr lang="en-US"/>
          </a:p>
        </p:txBody>
      </p:sp>
      <p:sp>
        <p:nvSpPr>
          <p:cNvPr id="7" name="Rectangle 6"/>
          <p:cNvSpPr/>
          <p:nvPr/>
        </p:nvSpPr>
        <p:spPr>
          <a:xfrm>
            <a:off x="466391" y="2286000"/>
            <a:ext cx="8159750" cy="1477328"/>
          </a:xfrm>
          <a:prstGeom prst="rect">
            <a:avLst/>
          </a:prstGeom>
        </p:spPr>
        <p:txBody>
          <a:bodyPr wrap="square">
            <a:spAutoFit/>
          </a:bodyPr>
          <a:lstStyle/>
          <a:p>
            <a:r>
              <a:rPr lang="en-US"/>
              <a:t>“There is no point in bringing data ... into the data warehouse environment without integrating it. If the data arrives at the data warehouse in an unintegrated state, it cannot be used to support a corporate view of data. And a corporate view of data is one of the essences of the architected environment.”</a:t>
            </a:r>
          </a:p>
        </p:txBody>
      </p:sp>
      <p:sp>
        <p:nvSpPr>
          <p:cNvPr id="8" name="Rectangle 7"/>
          <p:cNvSpPr/>
          <p:nvPr/>
        </p:nvSpPr>
        <p:spPr>
          <a:xfrm>
            <a:off x="4126825" y="4114800"/>
            <a:ext cx="4813262" cy="369332"/>
          </a:xfrm>
          <a:prstGeom prst="rect">
            <a:avLst/>
          </a:prstGeom>
        </p:spPr>
        <p:txBody>
          <a:bodyPr wrap="none">
            <a:spAutoFit/>
          </a:bodyPr>
          <a:lstStyle/>
          <a:p>
            <a:r>
              <a:rPr lang="en-US"/>
              <a:t>Inmon, 2005, “Building the Data Warehouse”</a:t>
            </a:r>
          </a:p>
        </p:txBody>
      </p:sp>
      <p:sp>
        <p:nvSpPr>
          <p:cNvPr id="9" name="TextBox 8"/>
          <p:cNvSpPr txBox="1"/>
          <p:nvPr/>
        </p:nvSpPr>
        <p:spPr>
          <a:xfrm>
            <a:off x="1489075" y="4985266"/>
            <a:ext cx="3352800" cy="369332"/>
          </a:xfrm>
          <a:prstGeom prst="rect">
            <a:avLst/>
          </a:prstGeom>
          <a:noFill/>
        </p:spPr>
        <p:txBody>
          <a:bodyPr wrap="square" rtlCol="0">
            <a:spAutoFit/>
          </a:bodyPr>
          <a:lstStyle/>
          <a:p>
            <a:r>
              <a:rPr lang="en-US" i="1">
                <a:solidFill>
                  <a:srgbClr val="FF0000"/>
                </a:solidFill>
              </a:rPr>
              <a:t>Not a good fit for analytics!</a:t>
            </a:r>
          </a:p>
        </p:txBody>
      </p:sp>
    </p:spTree>
    <p:extLst>
      <p:ext uri="{BB962C8B-B14F-4D97-AF65-F5344CB8AC3E}">
        <p14:creationId xmlns:p14="http://schemas.microsoft.com/office/powerpoint/2010/main" val="2243218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Matrix Addition, vector representation</a:t>
            </a:r>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a:pPr/>
              <a:t>25</a:t>
            </a:fld>
            <a:endParaRPr lang="en-US"/>
          </a:p>
        </p:txBody>
      </p:sp>
      <p:sp>
        <p:nvSpPr>
          <p:cNvPr id="9" name="Rectangle 8"/>
          <p:cNvSpPr/>
          <p:nvPr/>
        </p:nvSpPr>
        <p:spPr>
          <a:xfrm>
            <a:off x="1371600" y="3429000"/>
            <a:ext cx="5257800" cy="923330"/>
          </a:xfrm>
          <a:prstGeom prst="rect">
            <a:avLst/>
          </a:prstGeom>
        </p:spPr>
        <p:txBody>
          <a:bodyPr wrap="square">
            <a:spAutoFit/>
          </a:bodyPr>
          <a:lstStyle/>
          <a:p>
            <a:r>
              <a:rPr lang="en-US"/>
              <a:t>SELECT A.row_number, A.vector + B.vector</a:t>
            </a:r>
          </a:p>
          <a:p>
            <a:r>
              <a:rPr lang="en-US"/>
              <a:t>FROM A, B</a:t>
            </a:r>
          </a:p>
          <a:p>
            <a:r>
              <a:rPr lang="en-US"/>
              <a:t>WHERE A.row_number = B.row_number;</a:t>
            </a:r>
          </a:p>
        </p:txBody>
      </p:sp>
      <p:sp>
        <p:nvSpPr>
          <p:cNvPr id="11" name="TextBox 10"/>
          <p:cNvSpPr txBox="1"/>
          <p:nvPr/>
        </p:nvSpPr>
        <p:spPr>
          <a:xfrm>
            <a:off x="652379" y="2057400"/>
            <a:ext cx="3919621" cy="830997"/>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a:p>
            <a:r>
              <a:rPr lang="en-US" sz="2400" i="1">
                <a:solidFill>
                  <a:srgbClr val="000090"/>
                </a:solidFill>
              </a:rPr>
              <a:t>B(row_number, row float[])</a:t>
            </a:r>
          </a:p>
        </p:txBody>
      </p:sp>
    </p:spTree>
    <p:extLst>
      <p:ext uri="{BB962C8B-B14F-4D97-AF65-F5344CB8AC3E}">
        <p14:creationId xmlns:p14="http://schemas.microsoft.com/office/powerpoint/2010/main" val="380590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26</a:t>
            </a:fld>
            <a:endParaRPr lang="en-US"/>
          </a:p>
        </p:txBody>
      </p:sp>
      <p:pic>
        <p:nvPicPr>
          <p:cNvPr id="7" name="Picture 6"/>
          <p:cNvPicPr>
            <a:picLocks noChangeAspect="1"/>
          </p:cNvPicPr>
          <p:nvPr/>
        </p:nvPicPr>
        <p:blipFill>
          <a:blip r:embed="rId2"/>
          <a:stretch>
            <a:fillRect/>
          </a:stretch>
        </p:blipFill>
        <p:spPr>
          <a:xfrm>
            <a:off x="2578100" y="1676400"/>
            <a:ext cx="3975100" cy="3492500"/>
          </a:xfrm>
          <a:prstGeom prst="rect">
            <a:avLst/>
          </a:prstGeom>
        </p:spPr>
      </p:pic>
    </p:spTree>
    <p:extLst>
      <p:ext uri="{BB962C8B-B14F-4D97-AF65-F5344CB8AC3E}">
        <p14:creationId xmlns:p14="http://schemas.microsoft.com/office/powerpoint/2010/main" val="53547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 vector representation</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27</a:t>
            </a:fld>
            <a:endParaRPr lang="en-US"/>
          </a:p>
        </p:txBody>
      </p:sp>
      <p:sp>
        <p:nvSpPr>
          <p:cNvPr id="7" name="Rectangle 6"/>
          <p:cNvSpPr/>
          <p:nvPr/>
        </p:nvSpPr>
        <p:spPr>
          <a:xfrm>
            <a:off x="990600" y="3244334"/>
            <a:ext cx="7391400" cy="400110"/>
          </a:xfrm>
          <a:prstGeom prst="rect">
            <a:avLst/>
          </a:prstGeom>
        </p:spPr>
        <p:txBody>
          <a:bodyPr wrap="square">
            <a:spAutoFit/>
          </a:bodyPr>
          <a:lstStyle/>
          <a:p>
            <a:r>
              <a:rPr lang="en-US" sz="2000"/>
              <a:t>SELECT 1, array_accum(row_number, vector*v) FROM A;</a:t>
            </a:r>
          </a:p>
        </p:txBody>
      </p:sp>
      <p:sp>
        <p:nvSpPr>
          <p:cNvPr id="8" name="Rectangle 7"/>
          <p:cNvSpPr/>
          <p:nvPr/>
        </p:nvSpPr>
        <p:spPr>
          <a:xfrm>
            <a:off x="990600" y="2209800"/>
            <a:ext cx="3869994" cy="461665"/>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p:txBody>
      </p:sp>
      <p:pic>
        <p:nvPicPr>
          <p:cNvPr id="9" name="Picture 8" descr="Picture 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191000"/>
            <a:ext cx="2800464" cy="584146"/>
          </a:xfrm>
          <a:prstGeom prst="rect">
            <a:avLst/>
          </a:prstGeom>
        </p:spPr>
      </p:pic>
    </p:spTree>
    <p:extLst>
      <p:ext uri="{BB962C8B-B14F-4D97-AF65-F5344CB8AC3E}">
        <p14:creationId xmlns:p14="http://schemas.microsoft.com/office/powerpoint/2010/main" val="338709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Transpose, vector representation</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28</a:t>
            </a:fld>
            <a:endParaRPr lang="en-US"/>
          </a:p>
        </p:txBody>
      </p:sp>
      <p:sp>
        <p:nvSpPr>
          <p:cNvPr id="7" name="Rectangle 6"/>
          <p:cNvSpPr/>
          <p:nvPr/>
        </p:nvSpPr>
        <p:spPr>
          <a:xfrm>
            <a:off x="685800" y="2900065"/>
            <a:ext cx="8382000" cy="923330"/>
          </a:xfrm>
          <a:prstGeom prst="rect">
            <a:avLst/>
          </a:prstGeom>
        </p:spPr>
        <p:txBody>
          <a:bodyPr wrap="square">
            <a:spAutoFit/>
          </a:bodyPr>
          <a:lstStyle/>
          <a:p>
            <a:r>
              <a:rPr lang="en-US"/>
              <a:t>SELECT S.col_number, array_accum(A.row_number, A.vector[S.col_number])</a:t>
            </a:r>
          </a:p>
          <a:p>
            <a:r>
              <a:rPr lang="en-US"/>
              <a:t>FROM A, generate_series(1,3) AS S(col_number)</a:t>
            </a:r>
          </a:p>
          <a:p>
            <a:r>
              <a:rPr lang="en-US"/>
              <a:t>GROUP BY S.col_number;</a:t>
            </a:r>
          </a:p>
        </p:txBody>
      </p:sp>
      <p:sp>
        <p:nvSpPr>
          <p:cNvPr id="9" name="TextBox 8"/>
          <p:cNvSpPr txBox="1"/>
          <p:nvPr/>
        </p:nvSpPr>
        <p:spPr>
          <a:xfrm>
            <a:off x="1219200" y="4724400"/>
            <a:ext cx="5334000" cy="400110"/>
          </a:xfrm>
          <a:prstGeom prst="rect">
            <a:avLst/>
          </a:prstGeom>
          <a:noFill/>
        </p:spPr>
        <p:txBody>
          <a:bodyPr wrap="square" rtlCol="0">
            <a:spAutoFit/>
          </a:bodyPr>
          <a:lstStyle/>
          <a:p>
            <a:r>
              <a:rPr lang="en-US" sz="2000"/>
              <a:t>generate_series is a </a:t>
            </a:r>
            <a:r>
              <a:rPr lang="en-US" sz="2000" i="1"/>
              <a:t>table function</a:t>
            </a:r>
          </a:p>
        </p:txBody>
      </p:sp>
      <p:sp>
        <p:nvSpPr>
          <p:cNvPr id="10" name="Rectangle 9"/>
          <p:cNvSpPr/>
          <p:nvPr/>
        </p:nvSpPr>
        <p:spPr>
          <a:xfrm>
            <a:off x="884403" y="1978967"/>
            <a:ext cx="3869994" cy="461665"/>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p:txBody>
      </p:sp>
    </p:spTree>
    <p:extLst>
      <p:ext uri="{BB962C8B-B14F-4D97-AF65-F5344CB8AC3E}">
        <p14:creationId xmlns:p14="http://schemas.microsoft.com/office/powerpoint/2010/main" val="2230954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 sparse representation</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29</a:t>
            </a:fld>
            <a:endParaRPr lang="en-US"/>
          </a:p>
        </p:txBody>
      </p:sp>
      <p:sp>
        <p:nvSpPr>
          <p:cNvPr id="7" name="Rectangle 6"/>
          <p:cNvSpPr/>
          <p:nvPr/>
        </p:nvSpPr>
        <p:spPr>
          <a:xfrm>
            <a:off x="792747" y="3429000"/>
            <a:ext cx="7239000" cy="1200329"/>
          </a:xfrm>
          <a:prstGeom prst="rect">
            <a:avLst/>
          </a:prstGeom>
        </p:spPr>
        <p:txBody>
          <a:bodyPr wrap="square">
            <a:spAutoFit/>
          </a:bodyPr>
          <a:lstStyle/>
          <a:p>
            <a:r>
              <a:rPr lang="en-US"/>
              <a:t>SELECT A.row_number, B.column_number, SUM(A.value * B.value)</a:t>
            </a:r>
          </a:p>
          <a:p>
            <a:r>
              <a:rPr lang="en-US"/>
              <a:t>FROM A, B</a:t>
            </a:r>
          </a:p>
          <a:p>
            <a:r>
              <a:rPr lang="en-US"/>
              <a:t>WHERE A.column_number = B.row_number</a:t>
            </a:r>
          </a:p>
          <a:p>
            <a:r>
              <a:rPr lang="en-US"/>
              <a:t>GROUP BY A.row_number, B.column_number</a:t>
            </a:r>
          </a:p>
        </p:txBody>
      </p:sp>
      <p:sp>
        <p:nvSpPr>
          <p:cNvPr id="8" name="TextBox 7"/>
          <p:cNvSpPr txBox="1"/>
          <p:nvPr/>
        </p:nvSpPr>
        <p:spPr>
          <a:xfrm>
            <a:off x="792747" y="2057400"/>
            <a:ext cx="6248400" cy="830997"/>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column_number, value)</a:t>
            </a:r>
          </a:p>
          <a:p>
            <a:r>
              <a:rPr lang="en-US" sz="2400" i="1">
                <a:solidFill>
                  <a:srgbClr val="000090"/>
                </a:solidFill>
              </a:rPr>
              <a:t>B(row_number, column_number, value)</a:t>
            </a:r>
          </a:p>
        </p:txBody>
      </p:sp>
    </p:spTree>
    <p:extLst>
      <p:ext uri="{BB962C8B-B14F-4D97-AF65-F5344CB8AC3E}">
        <p14:creationId xmlns:p14="http://schemas.microsoft.com/office/powerpoint/2010/main" val="346592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a:t>
            </a:fld>
            <a:endParaRPr lang="en-US"/>
          </a:p>
        </p:txBody>
      </p:sp>
      <p:pic>
        <p:nvPicPr>
          <p:cNvPr id="7" name="Picture 6"/>
          <p:cNvPicPr>
            <a:picLocks noChangeAspect="1"/>
          </p:cNvPicPr>
          <p:nvPr/>
        </p:nvPicPr>
        <p:blipFill>
          <a:blip r:embed="rId2"/>
          <a:stretch>
            <a:fillRect/>
          </a:stretch>
        </p:blipFill>
        <p:spPr>
          <a:xfrm>
            <a:off x="330200" y="0"/>
            <a:ext cx="8480612" cy="6858000"/>
          </a:xfrm>
          <a:prstGeom prst="rect">
            <a:avLst/>
          </a:prstGeom>
        </p:spPr>
      </p:pic>
    </p:spTree>
    <p:extLst>
      <p:ext uri="{BB962C8B-B14F-4D97-AF65-F5344CB8AC3E}">
        <p14:creationId xmlns:p14="http://schemas.microsoft.com/office/powerpoint/2010/main" val="189389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Aside: User-defined functions and types</a:t>
            </a:r>
          </a:p>
        </p:txBody>
      </p:sp>
      <p:sp>
        <p:nvSpPr>
          <p:cNvPr id="3" name="Content Placeholder 2"/>
          <p:cNvSpPr>
            <a:spLocks noGrp="1"/>
          </p:cNvSpPr>
          <p:nvPr>
            <p:ph idx="1"/>
          </p:nvPr>
        </p:nvSpPr>
        <p:spPr/>
        <p:txBody>
          <a:bodyPr/>
          <a:lstStyle/>
          <a:p>
            <a:r>
              <a:rPr lang="en-US"/>
              <a:t>Scalar functions</a:t>
            </a:r>
          </a:p>
          <a:p>
            <a:pPr marL="0" indent="0">
              <a:buNone/>
            </a:pPr>
            <a:r>
              <a:rPr lang="en-US">
                <a:latin typeface="Courier New"/>
                <a:cs typeface="Courier New"/>
              </a:rPr>
              <a:t>SELECT myfunc(r.a, r.b)…</a:t>
            </a:r>
            <a:endParaRPr lang="en-US"/>
          </a:p>
          <a:p>
            <a:r>
              <a:rPr lang="en-US"/>
              <a:t>Aggregate functions</a:t>
            </a:r>
          </a:p>
          <a:p>
            <a:pPr marL="0" indent="0">
              <a:buNone/>
            </a:pPr>
            <a:r>
              <a:rPr lang="en-US">
                <a:latin typeface="Courier New"/>
                <a:cs typeface="Courier New"/>
              </a:rPr>
              <a:t>SELECT concat(r.s) …</a:t>
            </a:r>
          </a:p>
          <a:p>
            <a:r>
              <a:rPr lang="en-US"/>
              <a:t>Table functions</a:t>
            </a:r>
          </a:p>
          <a:p>
            <a:pPr marL="0" indent="0">
              <a:buNone/>
            </a:pPr>
            <a:r>
              <a:rPr lang="en-US">
                <a:latin typeface="Courier New"/>
                <a:cs typeface="Courier New"/>
              </a:rPr>
              <a:t>SELECT … FROM tablefunc(a,b)</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30</a:t>
            </a:fld>
            <a:endParaRPr lang="en-US"/>
          </a:p>
        </p:txBody>
      </p:sp>
    </p:spTree>
    <p:extLst>
      <p:ext uri="{BB962C8B-B14F-4D97-AF65-F5344CB8AC3E}">
        <p14:creationId xmlns:p14="http://schemas.microsoft.com/office/powerpoint/2010/main" val="1149777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Experiment design</a:t>
            </a:r>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a:pPr/>
              <a:t>31</a:t>
            </a:fld>
            <a:endParaRPr lang="en-US"/>
          </a:p>
        </p:txBody>
      </p:sp>
      <p:sp>
        <p:nvSpPr>
          <p:cNvPr id="9" name="Rectangle 8"/>
          <p:cNvSpPr/>
          <p:nvPr/>
        </p:nvSpPr>
        <p:spPr>
          <a:xfrm>
            <a:off x="1143000" y="4038600"/>
            <a:ext cx="5638800" cy="1477328"/>
          </a:xfrm>
          <a:prstGeom prst="rect">
            <a:avLst/>
          </a:prstGeom>
        </p:spPr>
        <p:txBody>
          <a:bodyPr wrap="square">
            <a:spAutoFit/>
          </a:bodyPr>
          <a:lstStyle/>
          <a:p>
            <a:r>
              <a:rPr lang="en-US"/>
              <a:t>CREATE VIEW trials AS</a:t>
            </a:r>
          </a:p>
          <a:p>
            <a:r>
              <a:rPr lang="en-US"/>
              <a:t>SELECT d.trial_id, AVG(a.values) AS avg_value</a:t>
            </a:r>
          </a:p>
          <a:p>
            <a:r>
              <a:rPr lang="en-US"/>
              <a:t>FROM design d, T</a:t>
            </a:r>
          </a:p>
          <a:p>
            <a:r>
              <a:rPr lang="en-US"/>
              <a:t>WHERE d.row_id = T.row_id</a:t>
            </a:r>
          </a:p>
          <a:p>
            <a:r>
              <a:rPr lang="en-US"/>
              <a:t>GROUP BY d.trial_id</a:t>
            </a:r>
          </a:p>
        </p:txBody>
      </p:sp>
      <p:sp>
        <p:nvSpPr>
          <p:cNvPr id="10" name="Rectangle 9"/>
          <p:cNvSpPr/>
          <p:nvPr/>
        </p:nvSpPr>
        <p:spPr>
          <a:xfrm>
            <a:off x="1143000" y="2057400"/>
            <a:ext cx="5638800" cy="1477328"/>
          </a:xfrm>
          <a:prstGeom prst="rect">
            <a:avLst/>
          </a:prstGeom>
        </p:spPr>
        <p:txBody>
          <a:bodyPr wrap="square">
            <a:spAutoFit/>
          </a:bodyPr>
          <a:lstStyle/>
          <a:p>
            <a:r>
              <a:rPr lang="en-US"/>
              <a:t>CREATE VIEW design AS</a:t>
            </a:r>
          </a:p>
          <a:p>
            <a:r>
              <a:rPr lang="en-US"/>
              <a:t>SELECT a.trial_id,</a:t>
            </a:r>
          </a:p>
          <a:p>
            <a:r>
              <a:rPr lang="en-US"/>
              <a:t>floor (100 * random()) AS row_id</a:t>
            </a:r>
          </a:p>
          <a:p>
            <a:r>
              <a:rPr lang="en-US"/>
              <a:t>FROM generate_series(1,10000) AS a (trial_id),</a:t>
            </a:r>
          </a:p>
          <a:p>
            <a:r>
              <a:rPr lang="en-US"/>
              <a:t>generate_series(1,3) AS b (subsample_id)</a:t>
            </a:r>
          </a:p>
        </p:txBody>
      </p:sp>
      <p:sp>
        <p:nvSpPr>
          <p:cNvPr id="11" name="TextBox 10"/>
          <p:cNvSpPr txBox="1"/>
          <p:nvPr/>
        </p:nvSpPr>
        <p:spPr>
          <a:xfrm>
            <a:off x="5105400" y="5867400"/>
            <a:ext cx="3276600" cy="369332"/>
          </a:xfrm>
          <a:prstGeom prst="rect">
            <a:avLst/>
          </a:prstGeom>
          <a:noFill/>
        </p:spPr>
        <p:txBody>
          <a:bodyPr wrap="square" rtlCol="0">
            <a:spAutoFit/>
          </a:bodyPr>
          <a:lstStyle/>
          <a:p>
            <a:r>
              <a:rPr lang="en-US"/>
              <a:t>src: Cohen et al., VLDB 2009</a:t>
            </a:r>
          </a:p>
        </p:txBody>
      </p:sp>
    </p:spTree>
    <p:extLst>
      <p:ext uri="{BB962C8B-B14F-4D97-AF65-F5344CB8AC3E}">
        <p14:creationId xmlns:p14="http://schemas.microsoft.com/office/powerpoint/2010/main" val="399720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32</a:t>
            </a:fld>
            <a:endParaRPr lang="en-US"/>
          </a:p>
        </p:txBody>
      </p:sp>
      <p:sp>
        <p:nvSpPr>
          <p:cNvPr id="7" name="Rectangle 6"/>
          <p:cNvSpPr/>
          <p:nvPr/>
        </p:nvSpPr>
        <p:spPr>
          <a:xfrm>
            <a:off x="387350" y="1676400"/>
            <a:ext cx="8153400" cy="2031325"/>
          </a:xfrm>
          <a:prstGeom prst="rect">
            <a:avLst/>
          </a:prstGeom>
        </p:spPr>
        <p:txBody>
          <a:bodyPr wrap="square">
            <a:spAutoFit/>
          </a:bodyPr>
          <a:lstStyle/>
          <a:p>
            <a:r>
              <a:rPr lang="en-US"/>
              <a:t>Prior to the implementation of this functionality within the DBMS, one Greenplum customer was accustomed to calculating the OLS by exporting data and importing the data into R for calculation, a process that took several hours to complete. They reported signicant performance improvement when they moved to running the regression within the DBMS. Most of the benet derived from running the analysis in parallel close to the data with minimal data movement.</a:t>
            </a:r>
          </a:p>
        </p:txBody>
      </p:sp>
      <p:sp>
        <p:nvSpPr>
          <p:cNvPr id="8" name="TextBox 7"/>
          <p:cNvSpPr txBox="1"/>
          <p:nvPr/>
        </p:nvSpPr>
        <p:spPr>
          <a:xfrm>
            <a:off x="5105400" y="5867400"/>
            <a:ext cx="3276600" cy="369332"/>
          </a:xfrm>
          <a:prstGeom prst="rect">
            <a:avLst/>
          </a:prstGeom>
          <a:noFill/>
        </p:spPr>
        <p:txBody>
          <a:bodyPr wrap="square" rtlCol="0">
            <a:spAutoFit/>
          </a:bodyPr>
          <a:lstStyle/>
          <a:p>
            <a:r>
              <a:rPr lang="en-US"/>
              <a:t>src: Cohen et al., VLDB 2009</a:t>
            </a:r>
          </a:p>
        </p:txBody>
      </p:sp>
    </p:spTree>
    <p:extLst>
      <p:ext uri="{BB962C8B-B14F-4D97-AF65-F5344CB8AC3E}">
        <p14:creationId xmlns:p14="http://schemas.microsoft.com/office/powerpoint/2010/main" val="818080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a:t>
            </a:r>
          </a:p>
        </p:txBody>
      </p:sp>
      <p:sp>
        <p:nvSpPr>
          <p:cNvPr id="3" name="Content Placeholder 2"/>
          <p:cNvSpPr>
            <a:spLocks noGrp="1"/>
          </p:cNvSpPr>
          <p:nvPr>
            <p:ph idx="1"/>
          </p:nvPr>
        </p:nvSpPr>
        <p:spPr>
          <a:xfrm>
            <a:off x="457200" y="1700463"/>
            <a:ext cx="8458199" cy="4297363"/>
          </a:xfrm>
        </p:spPr>
        <p:txBody>
          <a:bodyPr/>
          <a:lstStyle/>
          <a:p>
            <a:r>
              <a:rPr lang="en-US" sz="2800"/>
              <a:t>Matrix Addition for Sparse Representation in SQL</a:t>
            </a:r>
          </a:p>
          <a:p>
            <a:pPr lvl="1"/>
            <a:r>
              <a:rPr lang="en-US" sz="2400"/>
              <a:t>Assume the following schema:</a:t>
            </a:r>
          </a:p>
          <a:p>
            <a:pPr marL="457200" lvl="1" indent="0">
              <a:buNone/>
            </a:pPr>
            <a:r>
              <a:rPr lang="en-US" sz="2400"/>
              <a:t>A(row_number, column_number, value)</a:t>
            </a:r>
          </a:p>
          <a:p>
            <a:pPr marL="457200" lvl="1" indent="0">
              <a:buNone/>
            </a:pPr>
            <a:r>
              <a:rPr lang="en-US" sz="2400"/>
              <a:t>B(row_number, column_number, value)</a:t>
            </a:r>
          </a:p>
          <a:p>
            <a:pPr marL="457200" lvl="1" indent="0">
              <a:buNone/>
            </a:pPr>
            <a:endParaRPr lang="en-US" sz="2400"/>
          </a:p>
          <a:p>
            <a:r>
              <a:rPr lang="en-US" sz="2800">
                <a:solidFill>
                  <a:srgbClr val="FF0000"/>
                </a:solidFill>
              </a:rPr>
              <a:t>Bonus: </a:t>
            </a:r>
            <a:r>
              <a:rPr lang="en-US" sz="2800"/>
              <a:t>tf-idf in a series of SQL statements</a:t>
            </a:r>
          </a:p>
          <a:p>
            <a:pPr lvl="1"/>
            <a:r>
              <a:rPr lang="en-US" sz="2400"/>
              <a:t>Assume the following schema:</a:t>
            </a:r>
          </a:p>
          <a:p>
            <a:pPr marL="457200" lvl="1" indent="0">
              <a:buNone/>
            </a:pPr>
            <a:r>
              <a:rPr lang="en-US" sz="2400"/>
              <a:t>frequency(term, docid, count)</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33</a:t>
            </a:fld>
            <a:endParaRPr lang="en-US"/>
          </a:p>
        </p:txBody>
      </p:sp>
    </p:spTree>
    <p:extLst>
      <p:ext uri="{BB962C8B-B14F-4D97-AF65-F5344CB8AC3E}">
        <p14:creationId xmlns:p14="http://schemas.microsoft.com/office/powerpoint/2010/main" val="2675229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685800" y="431800"/>
            <a:ext cx="7854696" cy="914400"/>
          </a:xfrm>
        </p:spPr>
        <p:txBody>
          <a:bodyPr>
            <a:normAutofit/>
          </a:bodyPr>
          <a:lstStyle/>
          <a:p>
            <a:pPr algn="l" eaLnBrk="1" hangingPunct="1"/>
            <a:r>
              <a:rPr lang="en-US" sz="3200" dirty="0" smtClean="0">
                <a:latin typeface="Arial" charset="0"/>
              </a:rPr>
              <a:t>Database-as-a-Service for the 99%</a:t>
            </a:r>
            <a:endParaRPr lang="en-US" sz="3200" dirty="0">
              <a:latin typeface="Arial" charset="0"/>
            </a:endParaRPr>
          </a:p>
        </p:txBody>
      </p:sp>
      <p:sp>
        <p:nvSpPr>
          <p:cNvPr id="47108" name="Rectangle 3"/>
          <p:cNvSpPr>
            <a:spLocks noGrp="1" noChangeArrowheads="1"/>
          </p:cNvSpPr>
          <p:nvPr>
            <p:ph type="body" idx="1"/>
          </p:nvPr>
        </p:nvSpPr>
        <p:spPr>
          <a:xfrm>
            <a:off x="374650" y="1346200"/>
            <a:ext cx="6032500" cy="2111762"/>
          </a:xfrm>
        </p:spPr>
        <p:txBody>
          <a:bodyPr/>
          <a:lstStyle/>
          <a:p>
            <a:pPr marL="0" indent="0" eaLnBrk="1" hangingPunct="1">
              <a:buNone/>
            </a:pPr>
            <a:r>
              <a:rPr lang="en-US" sz="2000" dirty="0" smtClean="0">
                <a:latin typeface="Arial" charset="0"/>
              </a:rPr>
              <a:t>Approach: Strip down databases to bare essentials</a:t>
            </a:r>
          </a:p>
          <a:p>
            <a:pPr lvl="1" eaLnBrk="1" hangingPunct="1"/>
            <a:r>
              <a:rPr lang="en-US" sz="1800" dirty="0">
                <a:latin typeface="Arial" charset="0"/>
              </a:rPr>
              <a:t>Upload -&gt; Query -&gt; Share</a:t>
            </a:r>
          </a:p>
          <a:p>
            <a:pPr lvl="1" eaLnBrk="1" hangingPunct="1"/>
            <a:r>
              <a:rPr lang="en-US" sz="1800" dirty="0">
                <a:latin typeface="Arial" charset="0"/>
              </a:rPr>
              <a:t>Try to eliminate </a:t>
            </a:r>
            <a:r>
              <a:rPr lang="en-US" sz="1800" dirty="0">
                <a:solidFill>
                  <a:srgbClr val="0000FF"/>
                </a:solidFill>
                <a:latin typeface="Arial" charset="0"/>
              </a:rPr>
              <a:t>installation, configuration</a:t>
            </a:r>
            <a:r>
              <a:rPr lang="en-US" sz="1800" dirty="0">
                <a:latin typeface="Arial" charset="0"/>
              </a:rPr>
              <a:t>, </a:t>
            </a:r>
            <a:r>
              <a:rPr lang="en-US" sz="1800" dirty="0" smtClean="0">
                <a:latin typeface="Arial" charset="0"/>
              </a:rPr>
              <a:t> </a:t>
            </a:r>
            <a:r>
              <a:rPr lang="en-US" sz="1800" dirty="0" smtClean="0">
                <a:solidFill>
                  <a:srgbClr val="FF0000"/>
                </a:solidFill>
                <a:latin typeface="Arial" charset="0"/>
              </a:rPr>
              <a:t>schema </a:t>
            </a:r>
            <a:r>
              <a:rPr lang="en-US" sz="1800" dirty="0">
                <a:solidFill>
                  <a:srgbClr val="FF0000"/>
                </a:solidFill>
                <a:latin typeface="Arial" charset="0"/>
              </a:rPr>
              <a:t>design, data loading, tuning, app-</a:t>
            </a:r>
            <a:r>
              <a:rPr lang="en-US" sz="1800" dirty="0" smtClean="0">
                <a:solidFill>
                  <a:srgbClr val="FF0000"/>
                </a:solidFill>
                <a:latin typeface="Arial" charset="0"/>
              </a:rPr>
              <a:t>building</a:t>
            </a:r>
          </a:p>
          <a:p>
            <a:pPr lvl="1" eaLnBrk="1" hangingPunct="1"/>
            <a:endParaRPr lang="en-US" sz="1800" dirty="0">
              <a:solidFill>
                <a:srgbClr val="FF0000"/>
              </a:solidFill>
              <a:latin typeface="Arial" charset="0"/>
            </a:endParaRPr>
          </a:p>
          <a:p>
            <a:pPr lvl="1" eaLnBrk="1" hangingPunct="1"/>
            <a:endParaRPr lang="en-US" sz="1800" dirty="0" smtClean="0">
              <a:solidFill>
                <a:srgbClr val="FF0000"/>
              </a:solidFill>
              <a:latin typeface="Arial" charset="0"/>
            </a:endParaRPr>
          </a:p>
        </p:txBody>
      </p:sp>
      <p:grpSp>
        <p:nvGrpSpPr>
          <p:cNvPr id="47" name="Group 46"/>
          <p:cNvGrpSpPr/>
          <p:nvPr/>
        </p:nvGrpSpPr>
        <p:grpSpPr>
          <a:xfrm>
            <a:off x="6573957" y="228600"/>
            <a:ext cx="2412413" cy="3229362"/>
            <a:chOff x="6573957" y="228600"/>
            <a:chExt cx="2412413" cy="3229362"/>
          </a:xfrm>
        </p:grpSpPr>
        <p:pic>
          <p:nvPicPr>
            <p:cNvPr id="9" name="Picture 4" descr="micaelacrop.tiff                                               0036CC76Macintosh HD                   C63A6B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52" y="228600"/>
              <a:ext cx="1395986" cy="18288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7109" name="Picture 5" descr="learningSQL.tiff                                               0036CC76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957" y="1324811"/>
              <a:ext cx="2412413" cy="2133151"/>
            </a:xfrm>
            <a:prstGeom prst="rect">
              <a:avLst/>
            </a:prstGeom>
            <a:noFill/>
            <a:ln w="38100">
              <a:solidFill>
                <a:srgbClr val="339966"/>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Date Placeholder 1"/>
          <p:cNvSpPr>
            <a:spLocks noGrp="1"/>
          </p:cNvSpPr>
          <p:nvPr>
            <p:ph type="dt" sz="half" idx="10"/>
          </p:nvPr>
        </p:nvSpPr>
        <p:spPr/>
        <p:txBody>
          <a:bodyPr/>
          <a:lstStyle/>
          <a:p>
            <a:fld id="{0C36D971-F890-A845-87E5-89F1A99CE839}" type="datetime1">
              <a:rPr lang="en-US" smtClean="0"/>
              <a:t>10/23/12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dirty="0"/>
          </a:p>
        </p:txBody>
      </p:sp>
      <p:sp>
        <p:nvSpPr>
          <p:cNvPr id="4" name="Slide Number Placeholder 3"/>
          <p:cNvSpPr>
            <a:spLocks noGrp="1"/>
          </p:cNvSpPr>
          <p:nvPr>
            <p:ph type="sldNum" sz="quarter" idx="12"/>
          </p:nvPr>
        </p:nvSpPr>
        <p:spPr/>
        <p:txBody>
          <a:bodyPr/>
          <a:lstStyle/>
          <a:p>
            <a:fld id="{A12D6CCC-2396-634D-8A9D-DFA1A30244AA}" type="slidenum">
              <a:rPr lang="en-US" smtClean="0"/>
              <a:pPr/>
              <a:t>34</a:t>
            </a:fld>
            <a:endParaRPr lang="en-US"/>
          </a:p>
        </p:txBody>
      </p:sp>
      <p:grpSp>
        <p:nvGrpSpPr>
          <p:cNvPr id="30" name="Group 29"/>
          <p:cNvGrpSpPr/>
          <p:nvPr/>
        </p:nvGrpSpPr>
        <p:grpSpPr>
          <a:xfrm>
            <a:off x="1104900" y="2362200"/>
            <a:ext cx="5219699" cy="863248"/>
            <a:chOff x="1104900" y="2362200"/>
            <a:chExt cx="5219699" cy="863248"/>
          </a:xfrm>
        </p:grpSpPr>
        <p:sp>
          <p:nvSpPr>
            <p:cNvPr id="15" name="TextBox 14"/>
            <p:cNvSpPr txBox="1"/>
            <p:nvPr/>
          </p:nvSpPr>
          <p:spPr>
            <a:xfrm>
              <a:off x="1236665" y="2856116"/>
              <a:ext cx="1201738" cy="369332"/>
            </a:xfrm>
            <a:prstGeom prst="rect">
              <a:avLst/>
            </a:prstGeom>
            <a:noFill/>
          </p:spPr>
          <p:txBody>
            <a:bodyPr wrap="square" rtlCol="0">
              <a:spAutoFit/>
            </a:bodyPr>
            <a:lstStyle/>
            <a:p>
              <a:r>
                <a:rPr lang="en-US" dirty="0" smtClean="0">
                  <a:solidFill>
                    <a:srgbClr val="FF0000"/>
                  </a:solidFill>
                </a:rPr>
                <a:t>harder</a:t>
              </a:r>
              <a:endParaRPr lang="en-US" dirty="0">
                <a:solidFill>
                  <a:srgbClr val="FF0000"/>
                </a:solidFill>
              </a:endParaRPr>
            </a:p>
          </p:txBody>
        </p:sp>
        <p:sp>
          <p:nvSpPr>
            <p:cNvPr id="16" name="Rounded Rectangle 15"/>
            <p:cNvSpPr/>
            <p:nvPr/>
          </p:nvSpPr>
          <p:spPr>
            <a:xfrm>
              <a:off x="1104900" y="2362200"/>
              <a:ext cx="5219699" cy="3048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5" idx="1"/>
              <a:endCxn id="16" idx="1"/>
            </p:cNvCxnSpPr>
            <p:nvPr/>
          </p:nvCxnSpPr>
          <p:spPr>
            <a:xfrm rot="10800000">
              <a:off x="1104901" y="2514600"/>
              <a:ext cx="131765" cy="526182"/>
            </a:xfrm>
            <a:prstGeom prst="curvedConnector3">
              <a:avLst>
                <a:gd name="adj1" fmla="val 273491"/>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397125" y="2057400"/>
            <a:ext cx="3025775" cy="978932"/>
            <a:chOff x="2397125" y="2057400"/>
            <a:chExt cx="3025775" cy="978932"/>
          </a:xfrm>
        </p:grpSpPr>
        <p:sp>
          <p:nvSpPr>
            <p:cNvPr id="5" name="TextBox 4"/>
            <p:cNvSpPr txBox="1"/>
            <p:nvPr/>
          </p:nvSpPr>
          <p:spPr>
            <a:xfrm>
              <a:off x="2397125" y="2667000"/>
              <a:ext cx="3013075" cy="369332"/>
            </a:xfrm>
            <a:prstGeom prst="rect">
              <a:avLst/>
            </a:prstGeom>
            <a:noFill/>
          </p:spPr>
          <p:txBody>
            <a:bodyPr wrap="square" rtlCol="0">
              <a:spAutoFit/>
            </a:bodyPr>
            <a:lstStyle/>
            <a:p>
              <a:pPr algn="r"/>
              <a:r>
                <a:rPr lang="en-US" dirty="0" smtClean="0">
                  <a:solidFill>
                    <a:srgbClr val="0000FF"/>
                  </a:solidFill>
                </a:rPr>
                <a:t>easy, thanks to the cloud</a:t>
              </a:r>
              <a:endParaRPr lang="en-US" dirty="0">
                <a:solidFill>
                  <a:srgbClr val="0000FF"/>
                </a:solidFill>
              </a:endParaRPr>
            </a:p>
          </p:txBody>
        </p:sp>
        <p:sp>
          <p:nvSpPr>
            <p:cNvPr id="7" name="Rounded Rectangle 6"/>
            <p:cNvSpPr/>
            <p:nvPr/>
          </p:nvSpPr>
          <p:spPr>
            <a:xfrm>
              <a:off x="2743200" y="2057400"/>
              <a:ext cx="2667000" cy="304800"/>
            </a:xfrm>
            <a:prstGeom prst="round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Curved Connector 20"/>
            <p:cNvCxnSpPr>
              <a:stCxn id="5" idx="3"/>
              <a:endCxn id="7" idx="3"/>
            </p:cNvCxnSpPr>
            <p:nvPr/>
          </p:nvCxnSpPr>
          <p:spPr>
            <a:xfrm flipV="1">
              <a:off x="5410200" y="2209800"/>
              <a:ext cx="12700" cy="641866"/>
            </a:xfrm>
            <a:prstGeom prst="curvedConnector3">
              <a:avLst>
                <a:gd name="adj1" fmla="val 8536843"/>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5125616" y="3225448"/>
            <a:ext cx="4018383" cy="3200596"/>
            <a:chOff x="5125616" y="3225448"/>
            <a:chExt cx="4018383" cy="3200596"/>
          </a:xfrm>
        </p:grpSpPr>
        <p:pic>
          <p:nvPicPr>
            <p:cNvPr id="36" name="Picture 35" descr="Picture 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616" y="3225448"/>
              <a:ext cx="4018383" cy="2184752"/>
            </a:xfrm>
            <a:prstGeom prst="rect">
              <a:avLst/>
            </a:prstGeom>
          </p:spPr>
        </p:pic>
        <p:pic>
          <p:nvPicPr>
            <p:cNvPr id="37" name="Picture 36" descr="Picture 6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394355"/>
              <a:ext cx="2187175" cy="2031689"/>
            </a:xfrm>
            <a:prstGeom prst="rect">
              <a:avLst/>
            </a:prstGeom>
            <a:ln w="25400">
              <a:solidFill>
                <a:srgbClr val="FF0000"/>
              </a:solidFill>
            </a:ln>
          </p:spPr>
        </p:pic>
        <p:sp>
          <p:nvSpPr>
            <p:cNvPr id="32" name="Rectangle 31"/>
            <p:cNvSpPr/>
            <p:nvPr/>
          </p:nvSpPr>
          <p:spPr>
            <a:xfrm>
              <a:off x="5125616" y="3381762"/>
              <a:ext cx="513184" cy="50443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5638800" y="3381762"/>
              <a:ext cx="2415775" cy="101259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156363" y="3888058"/>
              <a:ext cx="711037" cy="24682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74650" y="3486947"/>
            <a:ext cx="4811963" cy="2869403"/>
            <a:chOff x="374650" y="3486947"/>
            <a:chExt cx="4811963" cy="2869403"/>
          </a:xfrm>
        </p:grpSpPr>
        <p:pic>
          <p:nvPicPr>
            <p:cNvPr id="10" name="Picture 9" descr="Picture 4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552" y="3486947"/>
              <a:ext cx="4659061" cy="2869403"/>
            </a:xfrm>
            <a:prstGeom prst="rect">
              <a:avLst/>
            </a:prstGeom>
          </p:spPr>
        </p:pic>
        <p:pic>
          <p:nvPicPr>
            <p:cNvPr id="11" name="Picture 10" descr="Picture 4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650" y="5222836"/>
              <a:ext cx="4349750" cy="885937"/>
            </a:xfrm>
            <a:prstGeom prst="rect">
              <a:avLst/>
            </a:prstGeom>
            <a:ln w="25400">
              <a:solidFill>
                <a:schemeClr val="accent2"/>
              </a:solidFill>
            </a:ln>
          </p:spPr>
        </p:pic>
        <p:sp>
          <p:nvSpPr>
            <p:cNvPr id="43" name="Rectangle 42"/>
            <p:cNvSpPr/>
            <p:nvPr/>
          </p:nvSpPr>
          <p:spPr>
            <a:xfrm>
              <a:off x="1236666" y="4195608"/>
              <a:ext cx="1811334" cy="35366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374650" y="4195608"/>
              <a:ext cx="862016" cy="10272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48000" y="4195608"/>
              <a:ext cx="1676400" cy="10272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920750" y="247346"/>
            <a:ext cx="2555127" cy="959154"/>
            <a:chOff x="920750" y="247346"/>
            <a:chExt cx="2555127" cy="959154"/>
          </a:xfrm>
        </p:grpSpPr>
        <p:sp>
          <p:nvSpPr>
            <p:cNvPr id="6" name="TextBox 5"/>
            <p:cNvSpPr txBox="1"/>
            <p:nvPr/>
          </p:nvSpPr>
          <p:spPr>
            <a:xfrm rot="21219165">
              <a:off x="1459752" y="247346"/>
              <a:ext cx="2016125" cy="584776"/>
            </a:xfrm>
            <a:prstGeom prst="rect">
              <a:avLst/>
            </a:prstGeom>
            <a:noFill/>
          </p:spPr>
          <p:txBody>
            <a:bodyPr wrap="square" rtlCol="0">
              <a:spAutoFit/>
            </a:bodyPr>
            <a:lstStyle/>
            <a:p>
              <a:r>
                <a:rPr lang="en-US" sz="3200" dirty="0" smtClean="0">
                  <a:solidFill>
                    <a:srgbClr val="FF0000"/>
                  </a:solidFill>
                </a:rPr>
                <a:t>Query</a:t>
              </a:r>
              <a:endParaRPr lang="en-US" sz="3200" dirty="0">
                <a:solidFill>
                  <a:srgbClr val="FF0000"/>
                </a:solidFill>
              </a:endParaRPr>
            </a:p>
          </p:txBody>
        </p:sp>
        <p:cxnSp>
          <p:nvCxnSpPr>
            <p:cNvPr id="12" name="Straight Connector 11"/>
            <p:cNvCxnSpPr/>
            <p:nvPr/>
          </p:nvCxnSpPr>
          <p:spPr>
            <a:xfrm>
              <a:off x="920750" y="666750"/>
              <a:ext cx="1517653" cy="539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5759000"/>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6768"/>
            <a:ext cx="7854696" cy="914400"/>
          </a:xfrm>
        </p:spPr>
        <p:txBody>
          <a:bodyPr/>
          <a:lstStyle/>
          <a:p>
            <a:r>
              <a:rPr lang="en-US"/>
              <a:t>Getting Data In</a:t>
            </a:r>
          </a:p>
        </p:txBody>
      </p:sp>
      <p:sp>
        <p:nvSpPr>
          <p:cNvPr id="3" name="Content Placeholder 2"/>
          <p:cNvSpPr>
            <a:spLocks noGrp="1"/>
          </p:cNvSpPr>
          <p:nvPr>
            <p:ph idx="1"/>
          </p:nvPr>
        </p:nvSpPr>
        <p:spPr>
          <a:xfrm>
            <a:off x="457201" y="1447800"/>
            <a:ext cx="7380692" cy="4297363"/>
          </a:xfrm>
        </p:spPr>
        <p:txBody>
          <a:bodyPr/>
          <a:lstStyle/>
          <a:p>
            <a:r>
              <a:rPr lang="en-US" sz="2400"/>
              <a:t>Upload data through a browser to a cloud database (so no need to manage a local system)</a:t>
            </a:r>
          </a:p>
          <a:p>
            <a:r>
              <a:rPr lang="en-US" sz="2400"/>
              <a:t>No need to “design a database” before you use your data – just upload and get to work</a:t>
            </a:r>
          </a:p>
          <a:p>
            <a:r>
              <a:rPr lang="en-US" sz="2400"/>
              <a:t>Write SQL queries, with some automated help and some guided help from experts</a:t>
            </a:r>
          </a:p>
          <a:p>
            <a:r>
              <a:rPr lang="en-US" sz="2400"/>
              <a:t>Build on your own results</a:t>
            </a:r>
          </a:p>
          <a:p>
            <a:pPr lvl="1"/>
            <a:r>
              <a:rPr lang="en-US" sz="2000"/>
              <a:t>Output of one query can be the input to another</a:t>
            </a:r>
          </a:p>
          <a:p>
            <a:pPr lvl="1"/>
            <a:r>
              <a:rPr lang="en-US" sz="2000"/>
              <a:t>Encourages sharing and reuse</a:t>
            </a:r>
          </a:p>
          <a:p>
            <a:pPr lvl="1"/>
            <a:r>
              <a:rPr lang="en-US" sz="2000"/>
              <a:t>Avoids everyone on the team running the same data processing steps over and over</a:t>
            </a:r>
          </a:p>
          <a:p>
            <a:pPr lvl="1"/>
            <a:r>
              <a:rPr lang="en-US" sz="2000"/>
              <a:t>Provides provenance – “how did you get this result?”</a:t>
            </a:r>
            <a:endParaRPr lang="en-US" sz="2400"/>
          </a:p>
          <a:p>
            <a:endParaRPr lang="en-US" sz="2400"/>
          </a:p>
          <a:p>
            <a:endParaRPr lang="en-US" sz="2400"/>
          </a:p>
          <a:p>
            <a:endParaRPr lang="en-US" sz="2400"/>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35</a:t>
            </a:fld>
            <a:endParaRPr lang="en-US"/>
          </a:p>
        </p:txBody>
      </p:sp>
      <p:pic>
        <p:nvPicPr>
          <p:cNvPr id="8" name="Picture 7" descr="escienc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343" y="1371600"/>
            <a:ext cx="1336257" cy="1295400"/>
          </a:xfrm>
          <a:prstGeom prst="rect">
            <a:avLst/>
          </a:prstGeom>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893" y="4038600"/>
            <a:ext cx="1106095" cy="81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9" descr="Moore_Logo_(High_Res).jpg                                      002A88A3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315338"/>
            <a:ext cx="2351352" cy="9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694" y="2667000"/>
            <a:ext cx="1165293" cy="116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622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6" name="Slide Number Placeholder 5"/>
          <p:cNvSpPr>
            <a:spLocks noGrp="1"/>
          </p:cNvSpPr>
          <p:nvPr>
            <p:ph type="sldNum" sz="quarter" idx="12"/>
          </p:nvPr>
        </p:nvSpPr>
        <p:spPr/>
        <p:txBody>
          <a:bodyPr/>
          <a:lstStyle/>
          <a:p>
            <a:fld id="{A12D6CCC-2396-634D-8A9D-DFA1A30244AA}" type="slidenum">
              <a:rPr lang="en-US"/>
              <a:pPr/>
              <a:t>36</a:t>
            </a:fld>
            <a:endParaRPr lang="en-US"/>
          </a:p>
        </p:txBody>
      </p:sp>
      <p:pic>
        <p:nvPicPr>
          <p:cNvPr id="7" name="Picture 6" descr="Picture 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44621"/>
            <a:ext cx="8773526" cy="4957011"/>
          </a:xfrm>
          <a:prstGeom prst="rect">
            <a:avLst/>
          </a:prstGeom>
        </p:spPr>
      </p:pic>
      <p:grpSp>
        <p:nvGrpSpPr>
          <p:cNvPr id="27" name="Group 26"/>
          <p:cNvGrpSpPr/>
          <p:nvPr/>
        </p:nvGrpSpPr>
        <p:grpSpPr>
          <a:xfrm>
            <a:off x="1523998" y="1852396"/>
            <a:ext cx="7471444" cy="2810616"/>
            <a:chOff x="1523998" y="1852396"/>
            <a:chExt cx="7471444" cy="2810616"/>
          </a:xfrm>
        </p:grpSpPr>
        <p:pic>
          <p:nvPicPr>
            <p:cNvPr id="11" name="Picture 10" descr="Picture 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842" y="1852396"/>
              <a:ext cx="7086600" cy="451598"/>
            </a:xfrm>
            <a:prstGeom prst="rect">
              <a:avLst/>
            </a:prstGeom>
            <a:ln w="50800">
              <a:solidFill>
                <a:srgbClr val="0000FF"/>
              </a:solidFill>
            </a:ln>
          </p:spPr>
        </p:pic>
        <p:grpSp>
          <p:nvGrpSpPr>
            <p:cNvPr id="17" name="Group 16"/>
            <p:cNvGrpSpPr/>
            <p:nvPr/>
          </p:nvGrpSpPr>
          <p:grpSpPr>
            <a:xfrm>
              <a:off x="1908842" y="3748612"/>
              <a:ext cx="6930358" cy="914400"/>
              <a:chOff x="1977858" y="4146531"/>
              <a:chExt cx="5358744" cy="673063"/>
            </a:xfrm>
          </p:grpSpPr>
          <p:sp>
            <p:nvSpPr>
              <p:cNvPr id="16" name="Rectangle 15"/>
              <p:cNvSpPr/>
              <p:nvPr/>
            </p:nvSpPr>
            <p:spPr>
              <a:xfrm>
                <a:off x="1977858" y="4146531"/>
                <a:ext cx="5358744" cy="673063"/>
              </a:xfrm>
              <a:prstGeom prst="rect">
                <a:avLst/>
              </a:prstGeom>
              <a:solidFill>
                <a:schemeClr val="bg1"/>
              </a:solid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2038686" y="4222378"/>
                <a:ext cx="5244444" cy="545362"/>
                <a:chOff x="1889628" y="3099148"/>
                <a:chExt cx="5244444" cy="545362"/>
              </a:xfrm>
              <a:solidFill>
                <a:schemeClr val="bg1"/>
              </a:solidFill>
            </p:grpSpPr>
            <p:pic>
              <p:nvPicPr>
                <p:cNvPr id="13" name="Picture 12" descr="Picture 3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9628" y="3352447"/>
                  <a:ext cx="5244444" cy="292063"/>
                </a:xfrm>
                <a:prstGeom prst="rect">
                  <a:avLst/>
                </a:prstGeom>
                <a:grpFill/>
              </p:spPr>
            </p:pic>
            <p:pic>
              <p:nvPicPr>
                <p:cNvPr id="14" name="Picture 13" descr="Picture 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9628" y="3099148"/>
                  <a:ext cx="2984127" cy="266667"/>
                </a:xfrm>
                <a:prstGeom prst="rect">
                  <a:avLst/>
                </a:prstGeom>
                <a:grpFill/>
              </p:spPr>
            </p:pic>
          </p:grpSp>
        </p:grpSp>
        <p:sp>
          <p:nvSpPr>
            <p:cNvPr id="18" name="Rectangle 17"/>
            <p:cNvSpPr/>
            <p:nvPr/>
          </p:nvSpPr>
          <p:spPr>
            <a:xfrm>
              <a:off x="1523999" y="2971800"/>
              <a:ext cx="4114801" cy="228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Curved Connector 19"/>
            <p:cNvCxnSpPr>
              <a:stCxn id="18" idx="1"/>
              <a:endCxn id="16" idx="1"/>
            </p:cNvCxnSpPr>
            <p:nvPr/>
          </p:nvCxnSpPr>
          <p:spPr>
            <a:xfrm rot="10800000" flipH="1" flipV="1">
              <a:off x="1523998" y="3086100"/>
              <a:ext cx="384843" cy="1119712"/>
            </a:xfrm>
            <a:prstGeom prst="curvedConnector3">
              <a:avLst>
                <a:gd name="adj1" fmla="val -5940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23999" y="2554704"/>
              <a:ext cx="3048001" cy="228600"/>
            </a:xfrm>
            <a:prstGeom prst="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Curved Connector 22"/>
            <p:cNvCxnSpPr>
              <a:stCxn id="11" idx="1"/>
              <a:endCxn id="22" idx="1"/>
            </p:cNvCxnSpPr>
            <p:nvPr/>
          </p:nvCxnSpPr>
          <p:spPr>
            <a:xfrm rot="10800000" flipV="1">
              <a:off x="1524000" y="2078194"/>
              <a:ext cx="384843" cy="590809"/>
            </a:xfrm>
            <a:prstGeom prst="curvedConnector3">
              <a:avLst>
                <a:gd name="adj1" fmla="val 159401"/>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2362200" y="5791200"/>
            <a:ext cx="6178550" cy="461665"/>
          </a:xfrm>
          <a:prstGeom prst="rect">
            <a:avLst/>
          </a:prstGeom>
          <a:noFill/>
        </p:spPr>
        <p:txBody>
          <a:bodyPr wrap="square" rtlCol="0">
            <a:spAutoFit/>
          </a:bodyPr>
          <a:lstStyle/>
          <a:p>
            <a:r>
              <a:rPr lang="en-US" sz="2400" i="1">
                <a:solidFill>
                  <a:srgbClr val="FF0000"/>
                </a:solidFill>
              </a:rPr>
              <a:t>Select from a list of English descriptions</a:t>
            </a:r>
          </a:p>
        </p:txBody>
      </p:sp>
    </p:spTree>
    <p:extLst>
      <p:ext uri="{BB962C8B-B14F-4D97-AF65-F5344CB8AC3E}">
        <p14:creationId xmlns:p14="http://schemas.microsoft.com/office/powerpoint/2010/main" val="3811774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37</a:t>
            </a:fld>
            <a:endParaRPr lang="en-US"/>
          </a:p>
        </p:txBody>
      </p:sp>
      <p:pic>
        <p:nvPicPr>
          <p:cNvPr id="8" name="Picture 7" descr="Picture 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609600"/>
            <a:ext cx="9144000" cy="5335900"/>
          </a:xfrm>
          <a:prstGeom prst="rect">
            <a:avLst/>
          </a:prstGeom>
        </p:spPr>
      </p:pic>
      <p:grpSp>
        <p:nvGrpSpPr>
          <p:cNvPr id="11" name="Group 10"/>
          <p:cNvGrpSpPr/>
          <p:nvPr/>
        </p:nvGrpSpPr>
        <p:grpSpPr>
          <a:xfrm>
            <a:off x="3290952" y="1863374"/>
            <a:ext cx="5251135" cy="4752785"/>
            <a:chOff x="3290952" y="1863374"/>
            <a:chExt cx="5251135" cy="4752785"/>
          </a:xfrm>
        </p:grpSpPr>
        <p:pic>
          <p:nvPicPr>
            <p:cNvPr id="9" name="Picture 8" descr="Picture 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436" y="2286000"/>
              <a:ext cx="5193651" cy="4330159"/>
            </a:xfrm>
            <a:prstGeom prst="rect">
              <a:avLst/>
            </a:prstGeom>
            <a:ln w="50800">
              <a:solidFill>
                <a:srgbClr val="FF0000"/>
              </a:solidFill>
            </a:ln>
          </p:spPr>
        </p:pic>
        <p:sp>
          <p:nvSpPr>
            <p:cNvPr id="10" name="TextBox 9"/>
            <p:cNvSpPr txBox="1"/>
            <p:nvPr/>
          </p:nvSpPr>
          <p:spPr>
            <a:xfrm>
              <a:off x="3290952" y="1863374"/>
              <a:ext cx="5014848" cy="369332"/>
            </a:xfrm>
            <a:prstGeom prst="rect">
              <a:avLst/>
            </a:prstGeom>
            <a:noFill/>
          </p:spPr>
          <p:txBody>
            <a:bodyPr wrap="square" rtlCol="0">
              <a:spAutoFit/>
            </a:bodyPr>
            <a:lstStyle/>
            <a:p>
              <a:r>
                <a:rPr lang="en-US" b="1">
                  <a:solidFill>
                    <a:srgbClr val="FF0000"/>
                  </a:solidFill>
                </a:rPr>
                <a:t>Save the results, share them with others</a:t>
              </a:r>
            </a:p>
          </p:txBody>
        </p:sp>
      </p:grpSp>
      <p:grpSp>
        <p:nvGrpSpPr>
          <p:cNvPr id="14" name="Group 13"/>
          <p:cNvGrpSpPr/>
          <p:nvPr/>
        </p:nvGrpSpPr>
        <p:grpSpPr>
          <a:xfrm>
            <a:off x="381000" y="0"/>
            <a:ext cx="8622083" cy="1497267"/>
            <a:chOff x="381000" y="0"/>
            <a:chExt cx="8622083" cy="1497267"/>
          </a:xfrm>
        </p:grpSpPr>
        <p:pic>
          <p:nvPicPr>
            <p:cNvPr id="12" name="Picture 11" descr="Picture 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30467"/>
              <a:ext cx="8622083" cy="1066800"/>
            </a:xfrm>
            <a:prstGeom prst="rect">
              <a:avLst/>
            </a:prstGeom>
            <a:ln w="50800">
              <a:solidFill>
                <a:srgbClr val="0000FF"/>
              </a:solidFill>
            </a:ln>
          </p:spPr>
        </p:pic>
        <p:sp>
          <p:nvSpPr>
            <p:cNvPr id="13" name="TextBox 12"/>
            <p:cNvSpPr txBox="1"/>
            <p:nvPr/>
          </p:nvSpPr>
          <p:spPr>
            <a:xfrm>
              <a:off x="381000" y="0"/>
              <a:ext cx="1752600" cy="381000"/>
            </a:xfrm>
            <a:prstGeom prst="rect">
              <a:avLst/>
            </a:prstGeom>
            <a:solidFill>
              <a:schemeClr val="bg1"/>
            </a:solidFill>
          </p:spPr>
          <p:txBody>
            <a:bodyPr wrap="square" rtlCol="0">
              <a:spAutoFit/>
            </a:bodyPr>
            <a:lstStyle/>
            <a:p>
              <a:r>
                <a:rPr lang="en-US" b="1">
                  <a:solidFill>
                    <a:srgbClr val="0000FF"/>
                  </a:solidFill>
                </a:rPr>
                <a:t>Edit a Query</a:t>
              </a:r>
            </a:p>
          </p:txBody>
        </p:sp>
      </p:grpSp>
    </p:spTree>
    <p:extLst>
      <p:ext uri="{BB962C8B-B14F-4D97-AF65-F5344CB8AC3E}">
        <p14:creationId xmlns:p14="http://schemas.microsoft.com/office/powerpoint/2010/main" val="2589674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38</a:t>
            </a:fld>
            <a:endParaRPr lang="en-US"/>
          </a:p>
        </p:txBody>
      </p:sp>
      <p:pic>
        <p:nvPicPr>
          <p:cNvPr id="7" name="Picture 6" descr="Picture 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0965"/>
            <a:ext cx="9144000" cy="4971495"/>
          </a:xfrm>
          <a:prstGeom prst="rect">
            <a:avLst/>
          </a:prstGeom>
        </p:spPr>
      </p:pic>
      <p:sp>
        <p:nvSpPr>
          <p:cNvPr id="8" name="TextBox 7"/>
          <p:cNvSpPr txBox="1"/>
          <p:nvPr/>
        </p:nvSpPr>
        <p:spPr>
          <a:xfrm>
            <a:off x="1874252" y="5768975"/>
            <a:ext cx="6431548" cy="461665"/>
          </a:xfrm>
          <a:prstGeom prst="rect">
            <a:avLst/>
          </a:prstGeom>
          <a:noFill/>
        </p:spPr>
        <p:txBody>
          <a:bodyPr wrap="square" rtlCol="0">
            <a:spAutoFit/>
          </a:bodyPr>
          <a:lstStyle/>
          <a:p>
            <a:r>
              <a:rPr lang="en-US" sz="2400" dirty="0" smtClean="0">
                <a:solidFill>
                  <a:srgbClr val="0000FF"/>
                </a:solidFill>
              </a:rPr>
              <a:t>http://</a:t>
            </a:r>
            <a:r>
              <a:rPr lang="en-US" sz="2400" dirty="0" err="1" smtClean="0">
                <a:solidFill>
                  <a:srgbClr val="0000FF"/>
                </a:solidFill>
              </a:rPr>
              <a:t>sqlshare.escience.washington.edu</a:t>
            </a:r>
            <a:endParaRPr lang="en-US" sz="2400" dirty="0">
              <a:solidFill>
                <a:srgbClr val="0000FF"/>
              </a:solidFill>
            </a:endParaRPr>
          </a:p>
        </p:txBody>
      </p:sp>
    </p:spTree>
    <p:extLst>
      <p:ext uri="{BB962C8B-B14F-4D97-AF65-F5344CB8AC3E}">
        <p14:creationId xmlns:p14="http://schemas.microsoft.com/office/powerpoint/2010/main" val="25051067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39</a:t>
            </a:fld>
            <a:endParaRPr lang="en-US"/>
          </a:p>
        </p:txBody>
      </p:sp>
      <p:pic>
        <p:nvPicPr>
          <p:cNvPr id="7" name="Picture 6" descr="Picture 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9144000" cy="4880022"/>
          </a:xfrm>
          <a:prstGeom prst="rect">
            <a:avLst/>
          </a:prstGeom>
        </p:spPr>
      </p:pic>
      <p:sp>
        <p:nvSpPr>
          <p:cNvPr id="9" name="TextBox 8"/>
          <p:cNvSpPr txBox="1"/>
          <p:nvPr/>
        </p:nvSpPr>
        <p:spPr>
          <a:xfrm>
            <a:off x="1874252" y="5768975"/>
            <a:ext cx="6431548" cy="461665"/>
          </a:xfrm>
          <a:prstGeom prst="rect">
            <a:avLst/>
          </a:prstGeom>
          <a:noFill/>
        </p:spPr>
        <p:txBody>
          <a:bodyPr wrap="square" rtlCol="0">
            <a:spAutoFit/>
          </a:bodyPr>
          <a:lstStyle/>
          <a:p>
            <a:r>
              <a:rPr lang="en-US" sz="2400" dirty="0" smtClean="0">
                <a:solidFill>
                  <a:srgbClr val="0000FF"/>
                </a:solidFill>
              </a:rPr>
              <a:t>http://</a:t>
            </a:r>
            <a:r>
              <a:rPr lang="en-US" sz="2400" dirty="0" err="1" smtClean="0">
                <a:solidFill>
                  <a:srgbClr val="0000FF"/>
                </a:solidFill>
              </a:rPr>
              <a:t>sqlshare.escience.washington.edu</a:t>
            </a:r>
            <a:endParaRPr lang="en-US" sz="2400" dirty="0">
              <a:solidFill>
                <a:srgbClr val="0000FF"/>
              </a:solidFill>
            </a:endParaRPr>
          </a:p>
        </p:txBody>
      </p:sp>
    </p:spTree>
    <p:extLst>
      <p:ext uri="{BB962C8B-B14F-4D97-AF65-F5344CB8AC3E}">
        <p14:creationId xmlns:p14="http://schemas.microsoft.com/office/powerpoint/2010/main" val="29252813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a:t>
            </a:fld>
            <a:endParaRPr lang="en-US"/>
          </a:p>
        </p:txBody>
      </p:sp>
      <p:pic>
        <p:nvPicPr>
          <p:cNvPr id="7" name="Picture 6"/>
          <p:cNvPicPr>
            <a:picLocks noChangeAspect="1"/>
          </p:cNvPicPr>
          <p:nvPr/>
        </p:nvPicPr>
        <p:blipFill>
          <a:blip r:embed="rId2"/>
          <a:stretch>
            <a:fillRect/>
          </a:stretch>
        </p:blipFill>
        <p:spPr>
          <a:xfrm>
            <a:off x="762000" y="1016000"/>
            <a:ext cx="7620000" cy="4813300"/>
          </a:xfrm>
          <a:prstGeom prst="rect">
            <a:avLst/>
          </a:prstGeom>
        </p:spPr>
      </p:pic>
    </p:spTree>
    <p:extLst>
      <p:ext uri="{BB962C8B-B14F-4D97-AF65-F5344CB8AC3E}">
        <p14:creationId xmlns:p14="http://schemas.microsoft.com/office/powerpoint/2010/main" val="241791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40</a:t>
            </a:fld>
            <a:endParaRPr lang="en-US"/>
          </a:p>
        </p:txBody>
      </p:sp>
      <p:pic>
        <p:nvPicPr>
          <p:cNvPr id="7" name="Picture 6" descr="Picture 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4482548"/>
          </a:xfrm>
          <a:prstGeom prst="rect">
            <a:avLst/>
          </a:prstGeom>
        </p:spPr>
      </p:pic>
      <p:sp>
        <p:nvSpPr>
          <p:cNvPr id="8" name="TextBox 7"/>
          <p:cNvSpPr txBox="1"/>
          <p:nvPr/>
        </p:nvSpPr>
        <p:spPr>
          <a:xfrm>
            <a:off x="1874253" y="5768975"/>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spTree>
    <p:extLst>
      <p:ext uri="{BB962C8B-B14F-4D97-AF65-F5344CB8AC3E}">
        <p14:creationId xmlns:p14="http://schemas.microsoft.com/office/powerpoint/2010/main" val="689483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41</a:t>
            </a:fld>
            <a:endParaRPr lang="en-US"/>
          </a:p>
        </p:txBody>
      </p:sp>
      <p:pic>
        <p:nvPicPr>
          <p:cNvPr id="7" name="Picture 6" descr="Picture 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09583"/>
          </a:xfrm>
          <a:prstGeom prst="rect">
            <a:avLst/>
          </a:prstGeom>
        </p:spPr>
      </p:pic>
      <p:pic>
        <p:nvPicPr>
          <p:cNvPr id="8" name="Picture 7" descr="Picture 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62" y="2395040"/>
            <a:ext cx="5333333" cy="698413"/>
          </a:xfrm>
          <a:prstGeom prst="rect">
            <a:avLst/>
          </a:prstGeom>
          <a:ln w="25400">
            <a:solidFill>
              <a:schemeClr val="accent2"/>
            </a:solidFill>
          </a:ln>
        </p:spPr>
      </p:pic>
      <p:sp>
        <p:nvSpPr>
          <p:cNvPr id="9" name="TextBox 8"/>
          <p:cNvSpPr txBox="1"/>
          <p:nvPr/>
        </p:nvSpPr>
        <p:spPr>
          <a:xfrm>
            <a:off x="1874253" y="5768975"/>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spTree>
    <p:extLst>
      <p:ext uri="{BB962C8B-B14F-4D97-AF65-F5344CB8AC3E}">
        <p14:creationId xmlns:p14="http://schemas.microsoft.com/office/powerpoint/2010/main" val="2009568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051103"/>
            <a:ext cx="7772400" cy="1362075"/>
          </a:xfrm>
        </p:spPr>
        <p:txBody>
          <a:bodyPr/>
          <a:lstStyle/>
          <a:p>
            <a:endParaRPr lang="en-US"/>
          </a:p>
        </p:txBody>
      </p:sp>
      <p:sp>
        <p:nvSpPr>
          <p:cNvPr id="3" name="Text Placeholder 2"/>
          <p:cNvSpPr>
            <a:spLocks noGrp="1"/>
          </p:cNvSpPr>
          <p:nvPr>
            <p:ph type="body" idx="1"/>
          </p:nvPr>
        </p:nvSpPr>
        <p:spPr>
          <a:xfrm>
            <a:off x="722313" y="2550916"/>
            <a:ext cx="7772400" cy="1500187"/>
          </a:xfrm>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42</a:t>
            </a:fld>
            <a:endParaRPr lang="en-US"/>
          </a:p>
        </p:txBody>
      </p:sp>
      <p:pic>
        <p:nvPicPr>
          <p:cNvPr id="7" name="Picture 6" descr="Picture 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803"/>
            <a:ext cx="9144000" cy="5631569"/>
          </a:xfrm>
          <a:prstGeom prst="rect">
            <a:avLst/>
          </a:prstGeom>
        </p:spPr>
      </p:pic>
      <p:pic>
        <p:nvPicPr>
          <p:cNvPr id="8" name="Picture 7" descr="Picture 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473003"/>
            <a:ext cx="6091989" cy="1240788"/>
          </a:xfrm>
          <a:prstGeom prst="rect">
            <a:avLst/>
          </a:prstGeom>
          <a:ln w="25400">
            <a:solidFill>
              <a:schemeClr val="accent2"/>
            </a:solidFill>
          </a:ln>
        </p:spPr>
      </p:pic>
      <p:pic>
        <p:nvPicPr>
          <p:cNvPr id="10" name="Picture 9" descr="Picture 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39" y="3403312"/>
            <a:ext cx="8444444" cy="723809"/>
          </a:xfrm>
          <a:prstGeom prst="rect">
            <a:avLst/>
          </a:prstGeom>
          <a:ln w="25400">
            <a:solidFill>
              <a:schemeClr val="accent2"/>
            </a:solidFill>
          </a:ln>
        </p:spPr>
      </p:pic>
      <p:sp>
        <p:nvSpPr>
          <p:cNvPr id="11" name="TextBox 10"/>
          <p:cNvSpPr txBox="1"/>
          <p:nvPr/>
        </p:nvSpPr>
        <p:spPr>
          <a:xfrm>
            <a:off x="2438400" y="6138307"/>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pic>
        <p:nvPicPr>
          <p:cNvPr id="12" name="Picture 11" descr="Picture 6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98" y="609600"/>
            <a:ext cx="2679365" cy="2488889"/>
          </a:xfrm>
          <a:prstGeom prst="rect">
            <a:avLst/>
          </a:prstGeom>
          <a:ln w="25400">
            <a:solidFill>
              <a:srgbClr val="FF0000"/>
            </a:solidFill>
          </a:ln>
        </p:spPr>
      </p:pic>
    </p:spTree>
    <p:extLst>
      <p:ext uri="{BB962C8B-B14F-4D97-AF65-F5344CB8AC3E}">
        <p14:creationId xmlns:p14="http://schemas.microsoft.com/office/powerpoint/2010/main" val="1187673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Rectangle 44"/>
          <p:cNvSpPr>
            <a:spLocks noChangeArrowheads="1"/>
          </p:cNvSpPr>
          <p:nvPr/>
        </p:nvSpPr>
        <p:spPr bwMode="auto">
          <a:xfrm>
            <a:off x="2902703" y="4189997"/>
            <a:ext cx="3224212" cy="1454150"/>
          </a:xfrm>
          <a:prstGeom prst="rect">
            <a:avLst/>
          </a:prstGeom>
          <a:solidFill>
            <a:srgbClr val="99CCFF"/>
          </a:solidFill>
          <a:ln w="25400">
            <a:solidFill>
              <a:srgbClr val="0070C0"/>
            </a:solidFill>
            <a:miter lim="800000"/>
            <a:headEnd/>
            <a:tailEnd/>
          </a:ln>
        </p:spPr>
        <p:txBody>
          <a:bodyPr anchor="ctr"/>
          <a:lstStyle/>
          <a:p>
            <a:pPr algn="ctr"/>
            <a:endParaRPr lang="en-US" sz="2400">
              <a:latin typeface="Arial" charset="0"/>
            </a:endParaRPr>
          </a:p>
        </p:txBody>
      </p:sp>
      <p:sp>
        <p:nvSpPr>
          <p:cNvPr id="31" name="Rectangle 30"/>
          <p:cNvSpPr/>
          <p:nvPr/>
        </p:nvSpPr>
        <p:spPr>
          <a:xfrm>
            <a:off x="441438" y="2267641"/>
            <a:ext cx="1608349" cy="665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tx2"/>
                </a:solidFill>
                <a:latin typeface="Arial" charset="0"/>
                <a:ea typeface="ＭＳ Ｐゴシック" charset="0"/>
              </a:rPr>
              <a:t>VizDeck</a:t>
            </a:r>
          </a:p>
        </p:txBody>
      </p:sp>
      <p:sp>
        <p:nvSpPr>
          <p:cNvPr id="33" name="Rectangle 32"/>
          <p:cNvSpPr/>
          <p:nvPr/>
        </p:nvSpPr>
        <p:spPr>
          <a:xfrm>
            <a:off x="7159668" y="1683523"/>
            <a:ext cx="1034987" cy="6651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600">
                <a:solidFill>
                  <a:schemeClr val="tx2"/>
                </a:solidFill>
                <a:latin typeface="Arial" charset="0"/>
                <a:ea typeface="ＭＳ Ｐゴシック" charset="0"/>
              </a:rPr>
              <a:t>Python Client</a:t>
            </a:r>
          </a:p>
        </p:txBody>
      </p:sp>
      <p:sp>
        <p:nvSpPr>
          <p:cNvPr id="51205" name="Rectangle 33"/>
          <p:cNvSpPr>
            <a:spLocks noChangeArrowheads="1"/>
          </p:cNvSpPr>
          <p:nvPr/>
        </p:nvSpPr>
        <p:spPr bwMode="auto">
          <a:xfrm>
            <a:off x="2198688" y="2030954"/>
            <a:ext cx="1839912" cy="1006475"/>
          </a:xfrm>
          <a:prstGeom prst="rect">
            <a:avLst/>
          </a:prstGeom>
          <a:solidFill>
            <a:srgbClr val="FFFF99"/>
          </a:solidFill>
          <a:ln w="25400">
            <a:solidFill>
              <a:srgbClr val="8F5070"/>
            </a:solidFill>
            <a:miter lim="800000"/>
            <a:headEnd/>
            <a:tailEnd/>
          </a:ln>
        </p:spPr>
        <p:txBody>
          <a:bodyPr anchor="ctr"/>
          <a:lstStyle/>
          <a:p>
            <a:pPr algn="ctr"/>
            <a:r>
              <a:rPr lang="ja-JP" altLang="en-US" sz="1600">
                <a:solidFill>
                  <a:schemeClr val="tx2"/>
                </a:solidFill>
                <a:latin typeface="Arial" charset="0"/>
              </a:rPr>
              <a:t>“</a:t>
            </a:r>
            <a:r>
              <a:rPr lang="en-US" altLang="ja-JP" sz="1600">
                <a:solidFill>
                  <a:schemeClr val="tx2"/>
                </a:solidFill>
                <a:latin typeface="Arial" charset="0"/>
              </a:rPr>
              <a:t>Flagship</a:t>
            </a:r>
            <a:r>
              <a:rPr lang="ja-JP" altLang="en-US" sz="1600">
                <a:solidFill>
                  <a:schemeClr val="tx2"/>
                </a:solidFill>
                <a:latin typeface="Arial" charset="0"/>
              </a:rPr>
              <a:t>”</a:t>
            </a:r>
            <a:r>
              <a:rPr lang="en-US" altLang="ja-JP" sz="1600">
                <a:solidFill>
                  <a:schemeClr val="tx2"/>
                </a:solidFill>
                <a:latin typeface="Arial" charset="0"/>
              </a:rPr>
              <a:t> SQLShare  App </a:t>
            </a:r>
          </a:p>
          <a:p>
            <a:pPr algn="ctr"/>
            <a:r>
              <a:rPr lang="en-US" sz="1600">
                <a:solidFill>
                  <a:schemeClr val="tx2"/>
                </a:solidFill>
                <a:latin typeface="Arial" charset="0"/>
              </a:rPr>
              <a:t>(Python) on EC2</a:t>
            </a:r>
          </a:p>
        </p:txBody>
      </p:sp>
      <p:sp>
        <p:nvSpPr>
          <p:cNvPr id="36" name="Rectangle 35"/>
          <p:cNvSpPr/>
          <p:nvPr/>
        </p:nvSpPr>
        <p:spPr>
          <a:xfrm>
            <a:off x="3054186" y="4418597"/>
            <a:ext cx="2896518" cy="49847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a:solidFill>
                  <a:schemeClr val="tx1"/>
                </a:solidFill>
                <a:latin typeface="Arial" charset="0"/>
                <a:ea typeface="ＭＳ Ｐゴシック" charset="0"/>
              </a:rPr>
              <a:t>SQLShare REST API</a:t>
            </a:r>
          </a:p>
        </p:txBody>
      </p:sp>
      <p:sp>
        <p:nvSpPr>
          <p:cNvPr id="115729" name="AutoShape 17"/>
          <p:cNvSpPr>
            <a:spLocks noChangeArrowheads="1"/>
          </p:cNvSpPr>
          <p:nvPr/>
        </p:nvSpPr>
        <p:spPr bwMode="auto">
          <a:xfrm>
            <a:off x="2983057" y="5850021"/>
            <a:ext cx="1586397" cy="780256"/>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endParaRPr lang="en-US">
              <a:cs typeface="+mn-cs"/>
            </a:endParaRPr>
          </a:p>
        </p:txBody>
      </p:sp>
      <p:sp>
        <p:nvSpPr>
          <p:cNvPr id="2" name="Rectangle 30"/>
          <p:cNvSpPr/>
          <p:nvPr/>
        </p:nvSpPr>
        <p:spPr>
          <a:xfrm>
            <a:off x="6049064" y="1683523"/>
            <a:ext cx="1025193" cy="6651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i="1">
                <a:solidFill>
                  <a:schemeClr val="tx1">
                    <a:lumMod val="65000"/>
                    <a:lumOff val="35000"/>
                  </a:schemeClr>
                </a:solidFill>
                <a:latin typeface="Arial" charset="0"/>
                <a:ea typeface="ＭＳ Ｐゴシック" charset="0"/>
              </a:rPr>
              <a:t>Excel Addin</a:t>
            </a:r>
          </a:p>
        </p:txBody>
      </p:sp>
      <p:sp>
        <p:nvSpPr>
          <p:cNvPr id="18" name="Rectangle 17"/>
          <p:cNvSpPr/>
          <p:nvPr/>
        </p:nvSpPr>
        <p:spPr>
          <a:xfrm>
            <a:off x="8280066" y="1683523"/>
            <a:ext cx="738588" cy="6651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600">
                <a:solidFill>
                  <a:schemeClr val="tx2"/>
                </a:solidFill>
                <a:latin typeface="Arial" charset="0"/>
                <a:ea typeface="ＭＳ Ｐゴシック" charset="0"/>
              </a:rPr>
              <a:t>R Client</a:t>
            </a:r>
          </a:p>
        </p:txBody>
      </p:sp>
      <p:sp>
        <p:nvSpPr>
          <p:cNvPr id="22" name="Rectangle 21"/>
          <p:cNvSpPr/>
          <p:nvPr/>
        </p:nvSpPr>
        <p:spPr>
          <a:xfrm>
            <a:off x="4475749" y="1683523"/>
            <a:ext cx="1487904" cy="665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tx2"/>
                </a:solidFill>
                <a:latin typeface="Arial" charset="0"/>
                <a:ea typeface="ＭＳ Ｐゴシック" charset="0"/>
              </a:rPr>
              <a:t>Spreadsheet Crawler</a:t>
            </a:r>
          </a:p>
        </p:txBody>
      </p:sp>
      <p:sp>
        <p:nvSpPr>
          <p:cNvPr id="23" name="TextBox 22"/>
          <p:cNvSpPr txBox="1"/>
          <p:nvPr/>
        </p:nvSpPr>
        <p:spPr>
          <a:xfrm>
            <a:off x="4945903" y="2346761"/>
            <a:ext cx="1143000" cy="338554"/>
          </a:xfrm>
          <a:prstGeom prst="rect">
            <a:avLst/>
          </a:prstGeom>
          <a:noFill/>
        </p:spPr>
        <p:txBody>
          <a:bodyPr wrap="square" rtlCol="0">
            <a:spAutoFit/>
          </a:bodyPr>
          <a:lstStyle/>
          <a:p>
            <a:r>
              <a:rPr lang="en-US" sz="1600">
                <a:solidFill>
                  <a:schemeClr val="accent1"/>
                </a:solidFill>
              </a:rPr>
              <a:t>ASP.NET</a:t>
            </a:r>
          </a:p>
        </p:txBody>
      </p:sp>
      <p:sp>
        <p:nvSpPr>
          <p:cNvPr id="6" name="TextBox 5"/>
          <p:cNvSpPr txBox="1"/>
          <p:nvPr/>
        </p:nvSpPr>
        <p:spPr>
          <a:xfrm>
            <a:off x="6183381" y="4189997"/>
            <a:ext cx="1208019" cy="369332"/>
          </a:xfrm>
          <a:prstGeom prst="rect">
            <a:avLst/>
          </a:prstGeom>
          <a:noFill/>
        </p:spPr>
        <p:txBody>
          <a:bodyPr wrap="square" rtlCol="0">
            <a:spAutoFit/>
          </a:bodyPr>
          <a:lstStyle/>
          <a:p>
            <a:r>
              <a:rPr lang="en-US" i="1"/>
              <a:t>OAuth2</a:t>
            </a:r>
          </a:p>
        </p:txBody>
      </p:sp>
      <p:sp>
        <p:nvSpPr>
          <p:cNvPr id="35" name="TextBox 34"/>
          <p:cNvSpPr txBox="1"/>
          <p:nvPr/>
        </p:nvSpPr>
        <p:spPr>
          <a:xfrm>
            <a:off x="6183381" y="4547740"/>
            <a:ext cx="1208019" cy="369332"/>
          </a:xfrm>
          <a:prstGeom prst="rect">
            <a:avLst/>
          </a:prstGeom>
          <a:noFill/>
        </p:spPr>
        <p:txBody>
          <a:bodyPr wrap="square" rtlCol="0">
            <a:spAutoFit/>
          </a:bodyPr>
          <a:lstStyle/>
          <a:p>
            <a:r>
              <a:rPr lang="en-US" i="1"/>
              <a:t>WCF</a:t>
            </a:r>
          </a:p>
        </p:txBody>
      </p:sp>
      <p:pic>
        <p:nvPicPr>
          <p:cNvPr id="7" name="Picture 6" descr="Picture 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560" y="914400"/>
            <a:ext cx="2075198" cy="1073775"/>
          </a:xfrm>
          <a:prstGeom prst="rect">
            <a:avLst/>
          </a:prstGeom>
        </p:spPr>
      </p:pic>
      <p:pic>
        <p:nvPicPr>
          <p:cNvPr id="9" name="Picture 8"/>
          <p:cNvPicPr>
            <a:picLocks noChangeAspect="1"/>
          </p:cNvPicPr>
          <p:nvPr/>
        </p:nvPicPr>
        <p:blipFill>
          <a:blip r:embed="rId3"/>
          <a:stretch>
            <a:fillRect/>
          </a:stretch>
        </p:blipFill>
        <p:spPr>
          <a:xfrm>
            <a:off x="460153" y="1104210"/>
            <a:ext cx="1605681" cy="1093581"/>
          </a:xfrm>
          <a:prstGeom prst="rect">
            <a:avLst/>
          </a:prstGeom>
        </p:spPr>
      </p:pic>
      <p:cxnSp>
        <p:nvCxnSpPr>
          <p:cNvPr id="11" name="Straight Arrow Connector 10"/>
          <p:cNvCxnSpPr/>
          <p:nvPr/>
        </p:nvCxnSpPr>
        <p:spPr>
          <a:xfrm>
            <a:off x="1676400" y="3200400"/>
            <a:ext cx="1600200" cy="838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276600" y="3200400"/>
            <a:ext cx="381000" cy="838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4409951" y="2685315"/>
            <a:ext cx="695449" cy="13532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4800600" y="2514600"/>
            <a:ext cx="1600200"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5257800" y="2514600"/>
            <a:ext cx="2362200"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791201" y="2514600"/>
            <a:ext cx="2895599"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4"/>
          <a:stretch>
            <a:fillRect/>
          </a:stretch>
        </p:blipFill>
        <p:spPr>
          <a:xfrm>
            <a:off x="4320383" y="533400"/>
            <a:ext cx="2858032" cy="616263"/>
          </a:xfrm>
          <a:prstGeom prst="rect">
            <a:avLst/>
          </a:prstGeom>
        </p:spPr>
      </p:pic>
      <p:pic>
        <p:nvPicPr>
          <p:cNvPr id="8" name="Picture 7"/>
          <p:cNvPicPr>
            <a:picLocks noChangeAspect="1"/>
          </p:cNvPicPr>
          <p:nvPr/>
        </p:nvPicPr>
        <p:blipFill>
          <a:blip r:embed="rId5"/>
          <a:stretch>
            <a:fillRect/>
          </a:stretch>
        </p:blipFill>
        <p:spPr>
          <a:xfrm>
            <a:off x="4691542" y="5847076"/>
            <a:ext cx="2337717" cy="640624"/>
          </a:xfrm>
          <a:prstGeom prst="rect">
            <a:avLst/>
          </a:prstGeom>
        </p:spPr>
      </p:pic>
      <p:pic>
        <p:nvPicPr>
          <p:cNvPr id="10" name="Picture 9"/>
          <p:cNvPicPr>
            <a:picLocks noChangeAspect="1"/>
          </p:cNvPicPr>
          <p:nvPr/>
        </p:nvPicPr>
        <p:blipFill>
          <a:blip r:embed="rId6"/>
          <a:stretch>
            <a:fillRect/>
          </a:stretch>
        </p:blipFill>
        <p:spPr>
          <a:xfrm>
            <a:off x="387966" y="4381165"/>
            <a:ext cx="2286000" cy="1104074"/>
          </a:xfrm>
          <a:prstGeom prst="rect">
            <a:avLst/>
          </a:prstGeom>
        </p:spPr>
      </p:pic>
    </p:spTree>
    <p:extLst>
      <p:ext uri="{BB962C8B-B14F-4D97-AF65-F5344CB8AC3E}">
        <p14:creationId xmlns:p14="http://schemas.microsoft.com/office/powerpoint/2010/main" val="2962755984"/>
      </p:ext>
    </p:extLst>
  </p:cSld>
  <p:clrMapOvr>
    <a:masterClrMapping/>
  </p:clrMapOvr>
  <p:transition xmlns:p14="http://schemas.microsoft.com/office/powerpoint/2010/main" advTm="1500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Backup Slides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44</a:t>
            </a:fld>
            <a:endParaRPr lang="en-US"/>
          </a:p>
        </p:txBody>
      </p:sp>
    </p:spTree>
    <p:extLst>
      <p:ext uri="{BB962C8B-B14F-4D97-AF65-F5344CB8AC3E}">
        <p14:creationId xmlns:p14="http://schemas.microsoft.com/office/powerpoint/2010/main" val="135375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 frequency, inverse document frequency (tf-idf)</a:t>
            </a:r>
          </a:p>
        </p:txBody>
      </p:sp>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45</a:t>
            </a:fld>
            <a:endParaRPr lang="en-US"/>
          </a:p>
        </p:txBody>
      </p:sp>
      <p:sp>
        <p:nvSpPr>
          <p:cNvPr id="7" name="Rectangle 6"/>
          <p:cNvSpPr/>
          <p:nvPr/>
        </p:nvSpPr>
        <p:spPr>
          <a:xfrm>
            <a:off x="639010" y="3454062"/>
            <a:ext cx="8007350" cy="2031325"/>
          </a:xfrm>
          <a:prstGeom prst="rect">
            <a:avLst/>
          </a:prstGeom>
        </p:spPr>
        <p:txBody>
          <a:bodyPr wrap="square">
            <a:spAutoFit/>
          </a:bodyPr>
          <a:lstStyle/>
          <a:p>
            <a:r>
              <a:rPr lang="en-US"/>
              <a:t>SELECT a1.row_id AS document_i</a:t>
            </a:r>
          </a:p>
          <a:p>
            <a:r>
              <a:rPr lang="en-US"/>
              <a:t>, a2.row_id AS document_j,</a:t>
            </a:r>
          </a:p>
          <a:p>
            <a:r>
              <a:rPr lang="en-US"/>
              <a:t>(a1.row_v * a2.row_v) /</a:t>
            </a:r>
          </a:p>
          <a:p>
            <a:r>
              <a:rPr lang="en-US"/>
              <a:t>((a1.row_v * a1.row_v) * (a2.row_v * a2.row_v)) AS theta</a:t>
            </a:r>
          </a:p>
          <a:p>
            <a:endParaRPr lang="en-US"/>
          </a:p>
          <a:p>
            <a:r>
              <a:rPr lang="en-US"/>
              <a:t>FROM a AS a1, a AS a2</a:t>
            </a:r>
          </a:p>
          <a:p>
            <a:r>
              <a:rPr lang="en-US"/>
              <a:t>WHERE a1.row_id &gt; a2.row_id</a:t>
            </a:r>
          </a:p>
        </p:txBody>
      </p:sp>
      <p:sp>
        <p:nvSpPr>
          <p:cNvPr id="8" name="TextBox 7"/>
          <p:cNvSpPr txBox="1"/>
          <p:nvPr/>
        </p:nvSpPr>
        <p:spPr>
          <a:xfrm>
            <a:off x="685800" y="2234318"/>
            <a:ext cx="4841875" cy="769441"/>
          </a:xfrm>
          <a:prstGeom prst="rect">
            <a:avLst/>
          </a:prstGeom>
          <a:noFill/>
        </p:spPr>
        <p:txBody>
          <a:bodyPr wrap="square" rtlCol="0">
            <a:spAutoFit/>
          </a:bodyPr>
          <a:lstStyle/>
          <a:p>
            <a:r>
              <a:rPr lang="en-US" sz="2400" i="1">
                <a:solidFill>
                  <a:srgbClr val="000090"/>
                </a:solidFill>
              </a:rPr>
              <a:t>a(row_id, row_v)</a:t>
            </a:r>
          </a:p>
          <a:p>
            <a:r>
              <a:rPr lang="en-US" sz="2000" i="1">
                <a:solidFill>
                  <a:srgbClr val="000090"/>
                </a:solidFill>
              </a:rPr>
              <a:t>row_v is a document vector</a:t>
            </a:r>
          </a:p>
        </p:txBody>
      </p:sp>
    </p:spTree>
    <p:extLst>
      <p:ext uri="{BB962C8B-B14F-4D97-AF65-F5344CB8AC3E}">
        <p14:creationId xmlns:p14="http://schemas.microsoft.com/office/powerpoint/2010/main" val="267526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a:t>
            </a:fld>
            <a:endParaRPr lang="en-US"/>
          </a:p>
        </p:txBody>
      </p:sp>
      <p:pic>
        <p:nvPicPr>
          <p:cNvPr id="7" name="Picture 6"/>
          <p:cNvPicPr>
            <a:picLocks noChangeAspect="1"/>
          </p:cNvPicPr>
          <p:nvPr/>
        </p:nvPicPr>
        <p:blipFill>
          <a:blip r:embed="rId2"/>
          <a:stretch>
            <a:fillRect/>
          </a:stretch>
        </p:blipFill>
        <p:spPr>
          <a:xfrm>
            <a:off x="152400" y="1492585"/>
            <a:ext cx="8749349" cy="3765216"/>
          </a:xfrm>
          <a:prstGeom prst="rect">
            <a:avLst/>
          </a:prstGeom>
        </p:spPr>
      </p:pic>
      <p:sp>
        <p:nvSpPr>
          <p:cNvPr id="8" name="TextBox 7"/>
          <p:cNvSpPr txBox="1"/>
          <p:nvPr/>
        </p:nvSpPr>
        <p:spPr>
          <a:xfrm>
            <a:off x="838200" y="838200"/>
            <a:ext cx="3200400" cy="369332"/>
          </a:xfrm>
          <a:prstGeom prst="rect">
            <a:avLst/>
          </a:prstGeom>
          <a:noFill/>
        </p:spPr>
        <p:txBody>
          <a:bodyPr wrap="square" rtlCol="0">
            <a:spAutoFit/>
          </a:bodyPr>
          <a:lstStyle/>
          <a:p>
            <a:r>
              <a:rPr lang="en-US"/>
              <a:t>Last.FM</a:t>
            </a:r>
          </a:p>
        </p:txBody>
      </p:sp>
      <p:sp>
        <p:nvSpPr>
          <p:cNvPr id="9" name="Rectangle 8"/>
          <p:cNvSpPr/>
          <p:nvPr/>
        </p:nvSpPr>
        <p:spPr>
          <a:xfrm>
            <a:off x="533400" y="5105400"/>
            <a:ext cx="7239000" cy="923330"/>
          </a:xfrm>
          <a:prstGeom prst="rect">
            <a:avLst/>
          </a:prstGeom>
        </p:spPr>
        <p:txBody>
          <a:bodyPr wrap="square">
            <a:spAutoFit/>
          </a:bodyPr>
          <a:lstStyle/>
          <a:p>
            <a:r>
              <a:rPr lang="en-US"/>
              <a:t>Since we have a massive amount of user tag data available we can easily correlate tags and years and measure “popularity” of a genre by counting the number of artists formed in a specific year.</a:t>
            </a:r>
          </a:p>
        </p:txBody>
      </p:sp>
    </p:spTree>
    <p:extLst>
      <p:ext uri="{BB962C8B-B14F-4D97-AF65-F5344CB8AC3E}">
        <p14:creationId xmlns:p14="http://schemas.microsoft.com/office/powerpoint/2010/main" val="214814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pic>
        <p:nvPicPr>
          <p:cNvPr id="7" name="Picture 6" descr="Picture 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9144000" cy="6772102"/>
          </a:xfrm>
          <a:prstGeom prst="rect">
            <a:avLst/>
          </a:prstGeom>
        </p:spPr>
      </p:pic>
    </p:spTree>
    <p:extLst>
      <p:ext uri="{BB962C8B-B14F-4D97-AF65-F5344CB8AC3E}">
        <p14:creationId xmlns:p14="http://schemas.microsoft.com/office/powerpoint/2010/main" val="255555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7</a:t>
            </a:fld>
            <a:endParaRPr lang="en-US"/>
          </a:p>
        </p:txBody>
      </p:sp>
      <p:pic>
        <p:nvPicPr>
          <p:cNvPr id="7" name="Picture 6" descr="Picture 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1600200"/>
            <a:ext cx="6755555" cy="1536508"/>
          </a:xfrm>
          <a:prstGeom prst="rect">
            <a:avLst/>
          </a:prstGeom>
        </p:spPr>
      </p:pic>
      <p:sp>
        <p:nvSpPr>
          <p:cNvPr id="9" name="Rectangle 8"/>
          <p:cNvSpPr/>
          <p:nvPr/>
        </p:nvSpPr>
        <p:spPr>
          <a:xfrm>
            <a:off x="1835150" y="3886200"/>
            <a:ext cx="5327650" cy="369332"/>
          </a:xfrm>
          <a:prstGeom prst="rect">
            <a:avLst/>
          </a:prstGeom>
        </p:spPr>
        <p:txBody>
          <a:bodyPr wrap="square">
            <a:spAutoFit/>
          </a:bodyPr>
          <a:lstStyle/>
          <a:p>
            <a:r>
              <a:rPr lang="en-US"/>
              <a:t>"people who listened to X also listened to Y"</a:t>
            </a:r>
          </a:p>
        </p:txBody>
      </p:sp>
    </p:spTree>
    <p:extLst>
      <p:ext uri="{BB962C8B-B14F-4D97-AF65-F5344CB8AC3E}">
        <p14:creationId xmlns:p14="http://schemas.microsoft.com/office/powerpoint/2010/main" val="305217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8</a:t>
            </a:fld>
            <a:endParaRPr lang="en-US"/>
          </a:p>
        </p:txBody>
      </p:sp>
      <p:pic>
        <p:nvPicPr>
          <p:cNvPr id="8" name="Picture 7"/>
          <p:cNvPicPr>
            <a:picLocks noChangeAspect="1"/>
          </p:cNvPicPr>
          <p:nvPr/>
        </p:nvPicPr>
        <p:blipFill>
          <a:blip r:embed="rId2"/>
          <a:stretch>
            <a:fillRect/>
          </a:stretch>
        </p:blipFill>
        <p:spPr>
          <a:xfrm>
            <a:off x="2032000" y="88900"/>
            <a:ext cx="5080000" cy="6667500"/>
          </a:xfrm>
          <a:prstGeom prst="rect">
            <a:avLst/>
          </a:prstGeom>
        </p:spPr>
      </p:pic>
    </p:spTree>
    <p:extLst>
      <p:ext uri="{BB962C8B-B14F-4D97-AF65-F5344CB8AC3E}">
        <p14:creationId xmlns:p14="http://schemas.microsoft.com/office/powerpoint/2010/main" val="349070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10/23/12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9</a:t>
            </a:fld>
            <a:endParaRPr lang="en-US"/>
          </a:p>
        </p:txBody>
      </p:sp>
      <p:pic>
        <p:nvPicPr>
          <p:cNvPr id="7" name="Picture 6" descr="Picture 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482600"/>
            <a:ext cx="8495238" cy="5879365"/>
          </a:xfrm>
          <a:prstGeom prst="rect">
            <a:avLst/>
          </a:prstGeom>
        </p:spPr>
      </p:pic>
    </p:spTree>
    <p:extLst>
      <p:ext uri="{BB962C8B-B14F-4D97-AF65-F5344CB8AC3E}">
        <p14:creationId xmlns:p14="http://schemas.microsoft.com/office/powerpoint/2010/main" val="3720190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35053</TotalTime>
  <Words>2204</Words>
  <Application>Microsoft Macintosh PowerPoint</Application>
  <PresentationFormat>On-screen Show (4:3)</PresentationFormat>
  <Paragraphs>387</Paragraphs>
  <Slides>45</Slides>
  <Notes>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Overview: Relational Abstractions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PowerPoint Presentation</vt:lpstr>
      <vt:lpstr>Relational Database History</vt:lpstr>
      <vt:lpstr>Key Idea: Data Independence</vt:lpstr>
      <vt:lpstr>Key Idea: Indexes</vt:lpstr>
      <vt:lpstr>Key Idea: An Algebra of Tables</vt:lpstr>
      <vt:lpstr>Key Idea: Algebraic Optimization</vt:lpstr>
      <vt:lpstr>Key Idea: Declarative Languages</vt:lpstr>
      <vt:lpstr>Example Query in Relational Algebra</vt:lpstr>
      <vt:lpstr>Equivalent logical expressions; different costs</vt:lpstr>
      <vt:lpstr>Same logical expression,  different physical algorithms</vt:lpstr>
      <vt:lpstr>PowerPoint Presentation</vt:lpstr>
      <vt:lpstr>PowerPoint Presentation</vt:lpstr>
      <vt:lpstr>In-Database Analytics</vt:lpstr>
      <vt:lpstr>PowerPoint Presentation</vt:lpstr>
      <vt:lpstr>Matrix Addition, vector representation</vt:lpstr>
      <vt:lpstr>Matrix Multiplication</vt:lpstr>
      <vt:lpstr>Matrix multiplication, vector representation</vt:lpstr>
      <vt:lpstr>Matrix Transpose, vector representation</vt:lpstr>
      <vt:lpstr>Matrix Multiplication, sparse representation</vt:lpstr>
      <vt:lpstr>Aside: User-defined functions and types</vt:lpstr>
      <vt:lpstr>Experiment design</vt:lpstr>
      <vt:lpstr>PowerPoint Presentation</vt:lpstr>
      <vt:lpstr>Assignment</vt:lpstr>
      <vt:lpstr>Database-as-a-Service for the 99%</vt:lpstr>
      <vt:lpstr>Getting Data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Term frequency, inverse document frequency (tf-idf)</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392</cp:revision>
  <dcterms:created xsi:type="dcterms:W3CDTF">2009-09-22T17:54:40Z</dcterms:created>
  <dcterms:modified xsi:type="dcterms:W3CDTF">2012-10-24T00:55:28Z</dcterms:modified>
</cp:coreProperties>
</file>